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6" r:id="rId1"/>
  </p:sldMasterIdLst>
  <p:notesMasterIdLst>
    <p:notesMasterId r:id="rId29"/>
  </p:notesMasterIdLst>
  <p:sldIdLst>
    <p:sldId id="268" r:id="rId2"/>
    <p:sldId id="269" r:id="rId3"/>
    <p:sldId id="270" r:id="rId4"/>
    <p:sldId id="271" r:id="rId5"/>
    <p:sldId id="272" r:id="rId6"/>
    <p:sldId id="273" r:id="rId7"/>
    <p:sldId id="256" r:id="rId8"/>
    <p:sldId id="257" r:id="rId9"/>
    <p:sldId id="258" r:id="rId10"/>
    <p:sldId id="259" r:id="rId11"/>
    <p:sldId id="260" r:id="rId12"/>
    <p:sldId id="261" r:id="rId13"/>
    <p:sldId id="262" r:id="rId14"/>
    <p:sldId id="264" r:id="rId15"/>
    <p:sldId id="265" r:id="rId16"/>
    <p:sldId id="263" r:id="rId17"/>
    <p:sldId id="266" r:id="rId18"/>
    <p:sldId id="275" r:id="rId19"/>
    <p:sldId id="276" r:id="rId20"/>
    <p:sldId id="277" r:id="rId21"/>
    <p:sldId id="279" r:id="rId22"/>
    <p:sldId id="280" r:id="rId23"/>
    <p:sldId id="282" r:id="rId24"/>
    <p:sldId id="281" r:id="rId25"/>
    <p:sldId id="274" r:id="rId26"/>
    <p:sldId id="278" r:id="rId27"/>
    <p:sldId id="283"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81" d="100"/>
          <a:sy n="81" d="100"/>
        </p:scale>
        <p:origin x="-834" y="19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6C9AA92-7B5D-C54F-AE63-283C220E9C60}" type="datetimeFigureOut">
              <a:rPr lang="en-US" smtClean="0"/>
              <a:t>4/18/2012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8FE7437-6B2D-7542-A6D7-73B2903C53C0}" type="slidenum">
              <a:rPr lang="en-US" smtClean="0"/>
              <a:t>‹#›</a:t>
            </a:fld>
            <a:endParaRPr lang="en-US"/>
          </a:p>
        </p:txBody>
      </p:sp>
    </p:spTree>
    <p:extLst>
      <p:ext uri="{BB962C8B-B14F-4D97-AF65-F5344CB8AC3E}">
        <p14:creationId xmlns:p14="http://schemas.microsoft.com/office/powerpoint/2010/main" val="83658886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8FE7437-6B2D-7542-A6D7-73B2903C53C0}" type="slidenum">
              <a:rPr lang="en-US" smtClean="0"/>
              <a:t>7</a:t>
            </a:fld>
            <a:endParaRPr lang="en-US"/>
          </a:p>
        </p:txBody>
      </p:sp>
    </p:spTree>
    <p:extLst>
      <p:ext uri="{BB962C8B-B14F-4D97-AF65-F5344CB8AC3E}">
        <p14:creationId xmlns:p14="http://schemas.microsoft.com/office/powerpoint/2010/main" val="13881321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9591E7E-6E46-0E48-B8E2-634C4466964E}"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13483391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591E7E-6E46-0E48-B8E2-634C4466964E}"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20229053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591E7E-6E46-0E48-B8E2-634C4466964E}"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279531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9591E7E-6E46-0E48-B8E2-634C4466964E}"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35167763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9591E7E-6E46-0E48-B8E2-634C4466964E}" type="datetimeFigureOut">
              <a:rPr lang="en-US" smtClean="0"/>
              <a:t>4/18/2012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40070924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9591E7E-6E46-0E48-B8E2-634C4466964E}" type="datetimeFigureOut">
              <a:rPr lang="en-US" smtClean="0"/>
              <a:t>4/18/2012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33344053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9591E7E-6E46-0E48-B8E2-634C4466964E}" type="datetimeFigureOut">
              <a:rPr lang="en-US" smtClean="0"/>
              <a:t>4/18/2012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32244246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9591E7E-6E46-0E48-B8E2-634C4466964E}" type="datetimeFigureOut">
              <a:rPr lang="en-US" smtClean="0"/>
              <a:t>4/18/2012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3692322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591E7E-6E46-0E48-B8E2-634C4466964E}" type="datetimeFigureOut">
              <a:rPr lang="en-US" smtClean="0"/>
              <a:t>4/18/2012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2792164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591E7E-6E46-0E48-B8E2-634C4466964E}" type="datetimeFigureOut">
              <a:rPr lang="en-US" smtClean="0"/>
              <a:t>4/18/2012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3431461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9591E7E-6E46-0E48-B8E2-634C4466964E}" type="datetimeFigureOut">
              <a:rPr lang="en-US" smtClean="0"/>
              <a:t>4/18/2012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51734C-BA59-6348-9190-50DE94116942}" type="slidenum">
              <a:rPr lang="en-US" smtClean="0"/>
              <a:t>‹#›</a:t>
            </a:fld>
            <a:endParaRPr lang="en-US"/>
          </a:p>
        </p:txBody>
      </p:sp>
    </p:spTree>
    <p:extLst>
      <p:ext uri="{BB962C8B-B14F-4D97-AF65-F5344CB8AC3E}">
        <p14:creationId xmlns:p14="http://schemas.microsoft.com/office/powerpoint/2010/main" val="1864972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9591E7E-6E46-0E48-B8E2-634C4466964E}" type="datetimeFigureOut">
              <a:rPr lang="en-US" smtClean="0"/>
              <a:t>4/18/2012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51734C-BA59-6348-9190-50DE94116942}" type="slidenum">
              <a:rPr lang="en-US" smtClean="0"/>
              <a:t>‹#›</a:t>
            </a:fld>
            <a:endParaRPr lang="en-US"/>
          </a:p>
        </p:txBody>
      </p:sp>
    </p:spTree>
    <p:extLst>
      <p:ext uri="{BB962C8B-B14F-4D97-AF65-F5344CB8AC3E}">
        <p14:creationId xmlns:p14="http://schemas.microsoft.com/office/powerpoint/2010/main" val="2166131914"/>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 id="2147483753" r:id="rId7"/>
    <p:sldLayoutId id="2147483754" r:id="rId8"/>
    <p:sldLayoutId id="2147483755" r:id="rId9"/>
    <p:sldLayoutId id="2147483756" r:id="rId10"/>
    <p:sldLayoutId id="2147483757"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wav"/><Relationship Id="rId1" Type="http://schemas.microsoft.com/office/2007/relationships/media" Target="../media/media1.wav"/><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6.wav"/><Relationship Id="rId1" Type="http://schemas.microsoft.com/office/2007/relationships/media" Target="../media/media6.wav"/><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7.wav"/><Relationship Id="rId1" Type="http://schemas.microsoft.com/office/2007/relationships/media" Target="../media/media7.wav"/><Relationship Id="rId5" Type="http://schemas.openxmlformats.org/officeDocument/2006/relationships/image" Target="../media/image2.png"/><Relationship Id="rId4" Type="http://schemas.openxmlformats.org/officeDocument/2006/relationships/image" Target="../media/image12.jpg"/></Relationships>
</file>

<file path=ppt/slides/_rels/slide19.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wav"/><Relationship Id="rId1" Type="http://schemas.microsoft.com/office/2007/relationships/media" Target="../media/media2.wav"/><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audio" Target="../media/media8.wav"/><Relationship Id="rId1" Type="http://schemas.microsoft.com/office/2007/relationships/media" Target="../media/media8.wav"/><Relationship Id="rId6" Type="http://schemas.openxmlformats.org/officeDocument/2006/relationships/image" Target="../media/image2.png"/><Relationship Id="rId5" Type="http://schemas.openxmlformats.org/officeDocument/2006/relationships/image" Target="../media/image17.jpg"/><Relationship Id="rId4" Type="http://schemas.openxmlformats.org/officeDocument/2006/relationships/hyperlink" Target="http://www.donorschoose.org/" TargetMode="Externa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9.wav"/><Relationship Id="rId1" Type="http://schemas.microsoft.com/office/2007/relationships/media" Target="../media/media9.wav"/><Relationship Id="rId4" Type="http://schemas.openxmlformats.org/officeDocument/2006/relationships/image" Target="../media/image2.png"/></Relationships>
</file>

<file path=ppt/slides/_rels/slide25.xml.rels><?xml version="1.0" encoding="UTF-8" standalone="yes"?>
<Relationships xmlns="http://schemas.openxmlformats.org/package/2006/relationships"><Relationship Id="rId3" Type="http://schemas.openxmlformats.org/officeDocument/2006/relationships/hyperlink" Target="http://www.informationweek.com/news/232500158" TargetMode="External"/><Relationship Id="rId2" Type="http://schemas.openxmlformats.org/officeDocument/2006/relationships/hyperlink" Target="http://www.cited.org/index.aspx?page_id=187" TargetMode="External"/><Relationship Id="rId1" Type="http://schemas.openxmlformats.org/officeDocument/2006/relationships/slideLayout" Target="../slideLayouts/slideLayout2.xml"/><Relationship Id="rId4" Type="http://schemas.openxmlformats.org/officeDocument/2006/relationships/hyperlink" Target="http://www.apple.com/education/pricelists/"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www.georgefox.edu/featured_stories/ipad-landing.jpg" TargetMode="External"/><Relationship Id="rId7" Type="http://schemas.openxmlformats.org/officeDocument/2006/relationships/hyperlink" Target="http://under30ceo.com/wp-content/uploads/2011/11/crowd-funding.jpg" TargetMode="External"/><Relationship Id="rId2" Type="http://schemas.openxmlformats.org/officeDocument/2006/relationships/hyperlink" Target="http://laprensa-sandiego.org/wp-content/uploads/2012/02/HTM_ipad3.jpg" TargetMode="External"/><Relationship Id="rId1" Type="http://schemas.openxmlformats.org/officeDocument/2006/relationships/slideLayout" Target="../slideLayouts/slideLayout2.xml"/><Relationship Id="rId6" Type="http://schemas.openxmlformats.org/officeDocument/2006/relationships/hyperlink" Target="http://4.bp.blogspot.com/-vF_ir2jEtYU/TkG7sblzJbI/AAAAAAAAA0o/QW4Ei6mMFNg/s1600/Morgan+Drexen+Financial+solution.jpg" TargetMode="External"/><Relationship Id="rId5" Type="http://schemas.openxmlformats.org/officeDocument/2006/relationships/hyperlink" Target="http://dextroid.com/01/wp-content/uploads/2011/06/Learn-Lead1.jpg" TargetMode="External"/><Relationship Id="rId4" Type="http://schemas.openxmlformats.org/officeDocument/2006/relationships/hyperlink" Target="http://apple.bretford.com/files/h3635lla/360images/ipadCart001.jpg"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techsoup.org/learningcenter/techplan/page10908.cfm" TargetMode="External"/><Relationship Id="rId2" Type="http://schemas.openxmlformats.org/officeDocument/2006/relationships/hyperlink" Target="http://www.cosn.org/Default.aspx?TabId=5118"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wav"/><Relationship Id="rId1" Type="http://schemas.microsoft.com/office/2007/relationships/media" Target="../media/media3.wav"/><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4.wav"/><Relationship Id="rId1" Type="http://schemas.microsoft.com/office/2007/relationships/media" Target="../media/media4.wav"/><Relationship Id="rId6" Type="http://schemas.openxmlformats.org/officeDocument/2006/relationships/image" Target="../media/image2.png"/><Relationship Id="rId5" Type="http://schemas.openxmlformats.org/officeDocument/2006/relationships/image" Target="../media/image3.jpeg"/><Relationship Id="rId4" Type="http://schemas.openxmlformats.org/officeDocument/2006/relationships/notesSlide" Target="../notesSlides/notesSlide1.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wav"/><Relationship Id="rId1" Type="http://schemas.microsoft.com/office/2007/relationships/media" Target="../media/media5.wav"/><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2442" y="3384180"/>
            <a:ext cx="8217963" cy="1362075"/>
          </a:xfrm>
        </p:spPr>
        <p:txBody>
          <a:bodyPr wrap="square" numCol="1" compatLnSpc="1">
            <a:prstTxWarp prst="textNoShape">
              <a:avLst/>
            </a:prstTxWarp>
            <a:noAutofit/>
          </a:bodyPr>
          <a:lstStyle/>
          <a:p>
            <a:pPr algn="ctr">
              <a:defRPr/>
            </a:pPr>
            <a:r>
              <a:rPr lang="en-US" sz="4500" dirty="0">
                <a:effectLst>
                  <a:outerShdw blurRad="38100" dist="38100" dir="2700000" algn="tl">
                    <a:srgbClr val="0064E2"/>
                  </a:outerShdw>
                </a:effectLst>
                <a:latin typeface="Corbel" charset="0"/>
                <a:ea typeface="ＭＳ Ｐゴシック" charset="0"/>
                <a:cs typeface="ＭＳ Ｐゴシック" charset="0"/>
              </a:rPr>
              <a:t>Technology in Education</a:t>
            </a:r>
          </a:p>
        </p:txBody>
      </p:sp>
      <p:sp>
        <p:nvSpPr>
          <p:cNvPr id="3" name="Subtitle 2"/>
          <p:cNvSpPr>
            <a:spLocks noGrp="1"/>
          </p:cNvSpPr>
          <p:nvPr>
            <p:ph type="body" idx="1"/>
          </p:nvPr>
        </p:nvSpPr>
        <p:spPr>
          <a:xfrm>
            <a:off x="722313" y="4258454"/>
            <a:ext cx="7772400" cy="1500187"/>
          </a:xfrm>
        </p:spPr>
        <p:txBody>
          <a:bodyPr wrap="square" numCol="1" anchor="t" anchorCtr="0" compatLnSpc="1">
            <a:prstTxWarp prst="textNoShape">
              <a:avLst/>
            </a:prstTxWarp>
            <a:normAutofit/>
          </a:bodyPr>
          <a:lstStyle/>
          <a:p>
            <a:pPr algn="ctr">
              <a:lnSpc>
                <a:spcPct val="90000"/>
              </a:lnSpc>
              <a:buFont typeface="Wingdings" charset="0"/>
              <a:buNone/>
              <a:defRPr/>
            </a:pPr>
            <a:r>
              <a:rPr lang="en-US" sz="2500" dirty="0">
                <a:solidFill>
                  <a:srgbClr val="FFFFFF"/>
                </a:solidFill>
                <a:effectLst>
                  <a:outerShdw blurRad="38100" dist="38100" dir="2700000" algn="tl">
                    <a:srgbClr val="0064E2"/>
                  </a:outerShdw>
                </a:effectLst>
                <a:latin typeface="Corbel" charset="0"/>
                <a:ea typeface="ＭＳ Ｐゴシック" charset="0"/>
                <a:cs typeface="ＭＳ Ｐゴシック" charset="0"/>
              </a:rPr>
              <a:t>Focus: The total cost of ownership and operation of Technology in the classroom.  </a:t>
            </a:r>
            <a:endParaRPr lang="en-US" sz="2500" dirty="0" smtClean="0">
              <a:solidFill>
                <a:srgbClr val="FFFFFF"/>
              </a:solidFill>
              <a:effectLst>
                <a:outerShdw blurRad="38100" dist="38100" dir="2700000" algn="tl">
                  <a:srgbClr val="0064E2"/>
                </a:outerShdw>
              </a:effectLst>
              <a:latin typeface="Corbel" charset="0"/>
              <a:ea typeface="ＭＳ Ｐゴシック" charset="0"/>
              <a:cs typeface="ＭＳ Ｐゴシック" charset="0"/>
            </a:endParaRPr>
          </a:p>
          <a:p>
            <a:pPr algn="ctr">
              <a:lnSpc>
                <a:spcPct val="90000"/>
              </a:lnSpc>
              <a:buFont typeface="Wingdings" charset="0"/>
              <a:buNone/>
              <a:defRPr/>
            </a:pPr>
            <a:endParaRPr lang="en-US" sz="2500" dirty="0">
              <a:solidFill>
                <a:srgbClr val="FFFFFF"/>
              </a:solidFill>
              <a:effectLst>
                <a:outerShdw blurRad="38100" dist="38100" dir="2700000" algn="tl">
                  <a:srgbClr val="0064E2"/>
                </a:outerShdw>
              </a:effectLst>
              <a:latin typeface="Corbel" charset="0"/>
              <a:ea typeface="ＭＳ Ｐゴシック" charset="0"/>
              <a:cs typeface="ＭＳ Ｐゴシック" charset="0"/>
            </a:endParaRPr>
          </a:p>
          <a:p>
            <a:pPr algn="ctr">
              <a:lnSpc>
                <a:spcPct val="90000"/>
              </a:lnSpc>
              <a:buFont typeface="Wingdings" charset="0"/>
              <a:buNone/>
              <a:defRPr/>
            </a:pPr>
            <a:endParaRPr lang="en-US" sz="2500" dirty="0">
              <a:solidFill>
                <a:schemeClr val="tx1"/>
              </a:solidFill>
              <a:effectLst>
                <a:outerShdw blurRad="38100" dist="38100" dir="2700000" algn="tl">
                  <a:srgbClr val="0064E2"/>
                </a:outerShdw>
              </a:effectLst>
              <a:latin typeface="Arial Black"/>
              <a:ea typeface="ＭＳ Ｐゴシック" charset="0"/>
              <a:cs typeface="Arial Black"/>
            </a:endParaRPr>
          </a:p>
        </p:txBody>
      </p:sp>
      <p:pic>
        <p:nvPicPr>
          <p:cNvPr id="14339" name="Picture 4" descr="education and tech 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779095" y="412581"/>
            <a:ext cx="3381694" cy="281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070176" y="5558586"/>
            <a:ext cx="4888398" cy="477054"/>
          </a:xfrm>
          <a:prstGeom prst="rect">
            <a:avLst/>
          </a:prstGeom>
          <a:noFill/>
        </p:spPr>
        <p:txBody>
          <a:bodyPr wrap="square" rtlCol="0">
            <a:spAutoFit/>
          </a:bodyPr>
          <a:lstStyle/>
          <a:p>
            <a:pPr algn="ctr"/>
            <a:r>
              <a:rPr lang="en-US" sz="2500" b="1" dirty="0" smtClean="0"/>
              <a:t>Paul Cortez and Dan Monaghan</a:t>
            </a:r>
            <a:endParaRPr lang="en-US" sz="2500" b="1" dirty="0"/>
          </a:p>
        </p:txBody>
      </p:sp>
      <p:pic>
        <p:nvPicPr>
          <p:cNvPr id="6" name="Sound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4241254076"/>
      </p:ext>
    </p:extLst>
  </p:cSld>
  <p:clrMapOvr>
    <a:masterClrMapping/>
  </p:clrMapOvr>
  <mc:AlternateContent xmlns:mc="http://schemas.openxmlformats.org/markup-compatibility/2006" xmlns:p14="http://schemas.microsoft.com/office/powerpoint/2010/main">
    <mc:Choice Requires="p14">
      <p:transition spd="slow" p14:dur="2000" advTm="12207"/>
    </mc:Choice>
    <mc:Fallback xmlns="">
      <p:transition xmlns:p14="http://schemas.microsoft.com/office/powerpoint/2010/main" spd="slow" advTm="122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Missed Opportunities</a:t>
            </a:r>
            <a:endParaRPr lang="en-US" dirty="0"/>
          </a:p>
        </p:txBody>
      </p:sp>
      <p:pic>
        <p:nvPicPr>
          <p:cNvPr id="5" name="Content Placeholder 4"/>
          <p:cNvPicPr>
            <a:picLocks noGrp="1" noChangeAspect="1"/>
          </p:cNvPicPr>
          <p:nvPr>
            <p:ph sz="half" idx="1"/>
          </p:nvPr>
        </p:nvPicPr>
        <p:blipFill>
          <a:blip r:embed="rId2"/>
          <a:srcRect l="18174" r="18174"/>
          <a:stretch>
            <a:fillRect/>
          </a:stretch>
        </p:blipFill>
        <p:spPr/>
      </p:pic>
      <p:sp>
        <p:nvSpPr>
          <p:cNvPr id="4" name="Content Placeholder 3"/>
          <p:cNvSpPr>
            <a:spLocks noGrp="1"/>
          </p:cNvSpPr>
          <p:nvPr>
            <p:ph sz="half" idx="2"/>
          </p:nvPr>
        </p:nvSpPr>
        <p:spPr/>
        <p:txBody>
          <a:bodyPr>
            <a:normAutofit/>
          </a:bodyPr>
          <a:lstStyle/>
          <a:p>
            <a:r>
              <a:rPr lang="en-US" dirty="0" smtClean="0"/>
              <a:t>What will you lose or miss out on by choosing a specific technology?</a:t>
            </a:r>
          </a:p>
          <a:p>
            <a:r>
              <a:rPr lang="en-US" dirty="0" smtClean="0"/>
              <a:t>Formal risk assessment is best defense</a:t>
            </a:r>
          </a:p>
          <a:p>
            <a:r>
              <a:rPr lang="en-US" dirty="0" smtClean="0"/>
              <a:t>Goal = reduce negative impact on other projects (imbalance of funds and/or time)</a:t>
            </a:r>
            <a:endParaRPr lang="en-US" dirty="0"/>
          </a:p>
        </p:txBody>
      </p:sp>
    </p:spTree>
    <p:extLst>
      <p:ext uri="{BB962C8B-B14F-4D97-AF65-F5344CB8AC3E}">
        <p14:creationId xmlns:p14="http://schemas.microsoft.com/office/powerpoint/2010/main" val="31843979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Shift Shock</a:t>
            </a:r>
            <a:endParaRPr lang="en-US" dirty="0"/>
          </a:p>
        </p:txBody>
      </p:sp>
      <p:sp>
        <p:nvSpPr>
          <p:cNvPr id="3" name="Content Placeholder 2"/>
          <p:cNvSpPr>
            <a:spLocks noGrp="1"/>
          </p:cNvSpPr>
          <p:nvPr>
            <p:ph sz="half" idx="1"/>
          </p:nvPr>
        </p:nvSpPr>
        <p:spPr/>
        <p:txBody>
          <a:bodyPr>
            <a:normAutofit/>
          </a:bodyPr>
          <a:lstStyle/>
          <a:p>
            <a:r>
              <a:rPr lang="en-US" dirty="0" smtClean="0"/>
              <a:t>Teachers and students require a certain level of stability, which can be threatened during implementation process.</a:t>
            </a:r>
          </a:p>
          <a:p>
            <a:r>
              <a:rPr lang="en-US" dirty="0" smtClean="0"/>
              <a:t>Frustration can lead to abandonment.</a:t>
            </a:r>
            <a:endParaRPr lang="en-US" dirty="0"/>
          </a:p>
        </p:txBody>
      </p:sp>
      <p:pic>
        <p:nvPicPr>
          <p:cNvPr id="6" name="Content Placeholder 5" descr="MP900442931.JPG"/>
          <p:cNvPicPr>
            <a:picLocks noGrp="1" noChangeAspect="1"/>
          </p:cNvPicPr>
          <p:nvPr>
            <p:ph sz="half" idx="2"/>
          </p:nvPr>
        </p:nvPicPr>
        <p:blipFill>
          <a:blip r:embed="rId2">
            <a:extLst>
              <a:ext uri="{28A0092B-C50C-407E-A947-70E740481C1C}">
                <a14:useLocalDpi xmlns:a14="http://schemas.microsoft.com/office/drawing/2010/main" val="0"/>
              </a:ext>
            </a:extLst>
          </a:blip>
          <a:srcRect t="7428" b="7428"/>
          <a:stretch>
            <a:fillRect/>
          </a:stretch>
        </p:blipFill>
        <p:spPr/>
      </p:pic>
    </p:spTree>
    <p:extLst>
      <p:ext uri="{BB962C8B-B14F-4D97-AF65-F5344CB8AC3E}">
        <p14:creationId xmlns:p14="http://schemas.microsoft.com/office/powerpoint/2010/main" val="82674682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Unmet Expectations</a:t>
            </a:r>
            <a:endParaRPr lang="en-US" dirty="0"/>
          </a:p>
        </p:txBody>
      </p:sp>
      <p:pic>
        <p:nvPicPr>
          <p:cNvPr id="9" name="Content Placeholder 8" descr="MP900387464.JPG"/>
          <p:cNvPicPr>
            <a:picLocks noGrp="1" noChangeAspect="1"/>
          </p:cNvPicPr>
          <p:nvPr>
            <p:ph sz="half" idx="1"/>
          </p:nvPr>
        </p:nvPicPr>
        <p:blipFill>
          <a:blip r:embed="rId2">
            <a:extLst>
              <a:ext uri="{28A0092B-C50C-407E-A947-70E740481C1C}">
                <a14:useLocalDpi xmlns:a14="http://schemas.microsoft.com/office/drawing/2010/main" val="0"/>
              </a:ext>
            </a:extLst>
          </a:blip>
          <a:srcRect l="18174" r="18174"/>
          <a:stretch>
            <a:fillRect/>
          </a:stretch>
        </p:blipFill>
        <p:spPr/>
      </p:pic>
      <p:sp>
        <p:nvSpPr>
          <p:cNvPr id="4" name="Content Placeholder 3"/>
          <p:cNvSpPr>
            <a:spLocks noGrp="1"/>
          </p:cNvSpPr>
          <p:nvPr>
            <p:ph sz="half" idx="2"/>
          </p:nvPr>
        </p:nvSpPr>
        <p:spPr/>
        <p:txBody>
          <a:bodyPr>
            <a:normAutofit/>
          </a:bodyPr>
          <a:lstStyle/>
          <a:p>
            <a:r>
              <a:rPr lang="en-US" dirty="0" smtClean="0"/>
              <a:t>Programs and products may not live up to “showroom hype’ encountered in selection process.</a:t>
            </a:r>
          </a:p>
          <a:p>
            <a:r>
              <a:rPr lang="en-US" dirty="0" smtClean="0"/>
              <a:t>Subsequent frustrations can derail original </a:t>
            </a:r>
            <a:r>
              <a:rPr lang="en-US" smtClean="0"/>
              <a:t>academic mission.</a:t>
            </a:r>
            <a:endParaRPr lang="en-US" dirty="0"/>
          </a:p>
        </p:txBody>
      </p:sp>
    </p:spTree>
    <p:extLst>
      <p:ext uri="{BB962C8B-B14F-4D97-AF65-F5344CB8AC3E}">
        <p14:creationId xmlns:p14="http://schemas.microsoft.com/office/powerpoint/2010/main" val="19228998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6000" dirty="0" smtClean="0"/>
              <a:t>Total Cost of Ownership</a:t>
            </a:r>
            <a:endParaRPr lang="en-US" sz="6000" dirty="0"/>
          </a:p>
        </p:txBody>
      </p:sp>
      <p:sp>
        <p:nvSpPr>
          <p:cNvPr id="5" name="Subtitle 4"/>
          <p:cNvSpPr>
            <a:spLocks noGrp="1"/>
          </p:cNvSpPr>
          <p:nvPr>
            <p:ph type="subTitle" idx="1"/>
          </p:nvPr>
        </p:nvSpPr>
        <p:spPr/>
        <p:txBody>
          <a:bodyPr>
            <a:normAutofit/>
          </a:bodyPr>
          <a:lstStyle/>
          <a:p>
            <a:r>
              <a:rPr lang="en-US" dirty="0" smtClean="0"/>
              <a:t>Using objective measures to assess programs and products prior to purchase</a:t>
            </a:r>
            <a:endParaRPr lang="en-US" dirty="0"/>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78800" y="5926666"/>
            <a:ext cx="812800" cy="812800"/>
          </a:xfrm>
          <a:prstGeom prst="rect">
            <a:avLst/>
          </a:prstGeom>
        </p:spPr>
      </p:pic>
    </p:spTree>
    <p:extLst>
      <p:ext uri="{BB962C8B-B14F-4D97-AF65-F5344CB8AC3E}">
        <p14:creationId xmlns:p14="http://schemas.microsoft.com/office/powerpoint/2010/main" val="2337898944"/>
      </p:ext>
    </p:extLst>
  </p:cSld>
  <p:clrMapOvr>
    <a:masterClrMapping/>
  </p:clrMapOvr>
  <mc:AlternateContent xmlns:mc="http://schemas.openxmlformats.org/markup-compatibility/2006" xmlns:p14="http://schemas.microsoft.com/office/powerpoint/2010/main">
    <mc:Choice Requires="p14">
      <p:transition spd="slow" p14:dur="2000" advTm="12012"/>
    </mc:Choice>
    <mc:Fallback xmlns="">
      <p:transition xmlns:p14="http://schemas.microsoft.com/office/powerpoint/2010/main" spd="slow" advTm="1201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Product Cost and Associated Costs</a:t>
            </a:r>
            <a:endParaRPr lang="en-US" dirty="0"/>
          </a:p>
        </p:txBody>
      </p:sp>
      <p:pic>
        <p:nvPicPr>
          <p:cNvPr id="5" name="Content Placeholder 4"/>
          <p:cNvPicPr>
            <a:picLocks noGrp="1" noChangeAspect="1"/>
          </p:cNvPicPr>
          <p:nvPr>
            <p:ph sz="half" idx="1"/>
          </p:nvPr>
        </p:nvPicPr>
        <p:blipFill>
          <a:blip r:embed="rId2"/>
          <a:srcRect l="17653" r="17653"/>
          <a:stretch>
            <a:fillRect/>
          </a:stretch>
        </p:blipFill>
        <p:spPr/>
      </p:pic>
      <p:sp>
        <p:nvSpPr>
          <p:cNvPr id="4" name="Content Placeholder 3"/>
          <p:cNvSpPr>
            <a:spLocks noGrp="1"/>
          </p:cNvSpPr>
          <p:nvPr>
            <p:ph sz="half" idx="2"/>
          </p:nvPr>
        </p:nvSpPr>
        <p:spPr/>
        <p:txBody>
          <a:bodyPr>
            <a:normAutofit lnSpcReduction="10000"/>
          </a:bodyPr>
          <a:lstStyle/>
          <a:p>
            <a:r>
              <a:rPr lang="en-US" dirty="0" smtClean="0"/>
              <a:t>Initial price tag: 20 laptops @ $500 each = $10,000</a:t>
            </a:r>
          </a:p>
          <a:p>
            <a:r>
              <a:rPr lang="en-US" dirty="0" smtClean="0"/>
              <a:t>Software and licensing – increase up-front costs and may require payment of annual fees</a:t>
            </a:r>
          </a:p>
          <a:p>
            <a:r>
              <a:rPr lang="en-US" dirty="0" smtClean="0"/>
              <a:t>Vendor “house calls” may not be covered under purchase plan</a:t>
            </a:r>
            <a:endParaRPr lang="en-US" dirty="0"/>
          </a:p>
        </p:txBody>
      </p:sp>
    </p:spTree>
    <p:extLst>
      <p:ext uri="{BB962C8B-B14F-4D97-AF65-F5344CB8AC3E}">
        <p14:creationId xmlns:p14="http://schemas.microsoft.com/office/powerpoint/2010/main" val="35709716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Environmental Costs</a:t>
            </a:r>
            <a:endParaRPr lang="en-US" dirty="0"/>
          </a:p>
        </p:txBody>
      </p:sp>
      <p:sp>
        <p:nvSpPr>
          <p:cNvPr id="6" name="Content Placeholder 5"/>
          <p:cNvSpPr>
            <a:spLocks noGrp="1"/>
          </p:cNvSpPr>
          <p:nvPr>
            <p:ph sz="half" idx="1"/>
          </p:nvPr>
        </p:nvSpPr>
        <p:spPr/>
        <p:txBody>
          <a:bodyPr>
            <a:normAutofit lnSpcReduction="10000"/>
          </a:bodyPr>
          <a:lstStyle/>
          <a:p>
            <a:r>
              <a:rPr lang="en-US" dirty="0" smtClean="0"/>
              <a:t>Potential Building Upgrades:</a:t>
            </a:r>
          </a:p>
          <a:p>
            <a:pPr marL="0" indent="0">
              <a:buNone/>
            </a:pPr>
            <a:r>
              <a:rPr lang="en-US" dirty="0"/>
              <a:t>	</a:t>
            </a:r>
            <a:r>
              <a:rPr lang="en-US" dirty="0" smtClean="0"/>
              <a:t>- HVAC additions or 	  	  modifications</a:t>
            </a:r>
          </a:p>
          <a:p>
            <a:pPr marL="0" indent="0">
              <a:buNone/>
            </a:pPr>
            <a:r>
              <a:rPr lang="en-US" dirty="0"/>
              <a:t>	</a:t>
            </a:r>
            <a:r>
              <a:rPr lang="en-US" dirty="0" smtClean="0"/>
              <a:t>- Additional electrical 		  outlets and/or panels</a:t>
            </a:r>
          </a:p>
          <a:p>
            <a:pPr marL="0" indent="0">
              <a:buNone/>
            </a:pPr>
            <a:r>
              <a:rPr lang="en-US" dirty="0"/>
              <a:t>	</a:t>
            </a:r>
            <a:r>
              <a:rPr lang="en-US" dirty="0" smtClean="0"/>
              <a:t>- Network switches, 		  drops</a:t>
            </a:r>
          </a:p>
          <a:p>
            <a:r>
              <a:rPr lang="en-US" dirty="0" smtClean="0"/>
              <a:t>Monthly utility bill increase</a:t>
            </a:r>
          </a:p>
          <a:p>
            <a:pPr marL="0" indent="0">
              <a:buNone/>
            </a:pPr>
            <a:endParaRPr lang="en-US" dirty="0"/>
          </a:p>
        </p:txBody>
      </p:sp>
      <p:pic>
        <p:nvPicPr>
          <p:cNvPr id="7" name="Content Placeholder 4"/>
          <p:cNvPicPr>
            <a:picLocks noGrp="1" noChangeAspect="1"/>
          </p:cNvPicPr>
          <p:nvPr>
            <p:ph sz="half" idx="2"/>
          </p:nvPr>
        </p:nvPicPr>
        <p:blipFill>
          <a:blip r:embed="rId2"/>
          <a:srcRect l="20344" r="20344"/>
          <a:stretch>
            <a:fillRect/>
          </a:stretch>
        </p:blipFill>
        <p:spPr/>
      </p:pic>
    </p:spTree>
    <p:extLst>
      <p:ext uri="{BB962C8B-B14F-4D97-AF65-F5344CB8AC3E}">
        <p14:creationId xmlns:p14="http://schemas.microsoft.com/office/powerpoint/2010/main" val="285591339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Training = Hours = $$$</a:t>
            </a:r>
            <a:endParaRPr lang="en-US" dirty="0"/>
          </a:p>
        </p:txBody>
      </p:sp>
      <p:pic>
        <p:nvPicPr>
          <p:cNvPr id="9" name="Content Placeholder 8"/>
          <p:cNvPicPr>
            <a:picLocks noGrp="1" noChangeAspect="1"/>
          </p:cNvPicPr>
          <p:nvPr>
            <p:ph sz="half" idx="1"/>
          </p:nvPr>
        </p:nvPicPr>
        <p:blipFill>
          <a:blip r:embed="rId2"/>
          <a:srcRect t="-34199" b="-34199"/>
          <a:stretch>
            <a:fillRect/>
          </a:stretch>
        </p:blipFill>
        <p:spPr>
          <a:xfrm>
            <a:off x="457200" y="1171180"/>
            <a:ext cx="4038600" cy="4954983"/>
          </a:xfrm>
        </p:spPr>
      </p:pic>
      <p:sp>
        <p:nvSpPr>
          <p:cNvPr id="6" name="Content Placeholder 5"/>
          <p:cNvSpPr>
            <a:spLocks noGrp="1"/>
          </p:cNvSpPr>
          <p:nvPr>
            <p:ph sz="half" idx="2"/>
          </p:nvPr>
        </p:nvSpPr>
        <p:spPr/>
        <p:txBody>
          <a:bodyPr>
            <a:normAutofit lnSpcReduction="10000"/>
          </a:bodyPr>
          <a:lstStyle/>
          <a:p>
            <a:r>
              <a:rPr lang="en-US" dirty="0" smtClean="0"/>
              <a:t>Hours spent training IT and/or tech support</a:t>
            </a:r>
          </a:p>
          <a:p>
            <a:r>
              <a:rPr lang="en-US" dirty="0" smtClean="0"/>
              <a:t>IT transfers knowledge to staff leaders through additional training sessions</a:t>
            </a:r>
          </a:p>
          <a:p>
            <a:r>
              <a:rPr lang="en-US" dirty="0" smtClean="0"/>
              <a:t>Introductory and maintenance training for staff can be short-term or long-term </a:t>
            </a:r>
          </a:p>
          <a:p>
            <a:pPr marL="0" indent="0">
              <a:buNone/>
            </a:pPr>
            <a:endParaRPr lang="en-US" dirty="0" smtClean="0"/>
          </a:p>
        </p:txBody>
      </p:sp>
    </p:spTree>
    <p:extLst>
      <p:ext uri="{BB962C8B-B14F-4D97-AF65-F5344CB8AC3E}">
        <p14:creationId xmlns:p14="http://schemas.microsoft.com/office/powerpoint/2010/main" val="360394060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Replacement Cycle</a:t>
            </a:r>
            <a:endParaRPr lang="en-US" dirty="0"/>
          </a:p>
        </p:txBody>
      </p:sp>
      <p:sp>
        <p:nvSpPr>
          <p:cNvPr id="6" name="Content Placeholder 5"/>
          <p:cNvSpPr>
            <a:spLocks noGrp="1"/>
          </p:cNvSpPr>
          <p:nvPr>
            <p:ph sz="half" idx="1"/>
          </p:nvPr>
        </p:nvSpPr>
        <p:spPr/>
        <p:txBody>
          <a:bodyPr>
            <a:normAutofit/>
          </a:bodyPr>
          <a:lstStyle/>
          <a:p>
            <a:pPr marL="0" indent="0">
              <a:buNone/>
            </a:pPr>
            <a:r>
              <a:rPr lang="en-US" dirty="0" smtClean="0"/>
              <a:t>Average replacement times for various devices:</a:t>
            </a:r>
          </a:p>
          <a:p>
            <a:r>
              <a:rPr lang="en-US" dirty="0" smtClean="0"/>
              <a:t>Desktop computers and servers: 3-4 years</a:t>
            </a:r>
          </a:p>
          <a:p>
            <a:r>
              <a:rPr lang="en-US" dirty="0" smtClean="0"/>
              <a:t>Notebook computers, pads, smartphones: 2-3 years</a:t>
            </a:r>
          </a:p>
          <a:p>
            <a:r>
              <a:rPr lang="en-US" dirty="0" smtClean="0"/>
              <a:t>Printers and networking equipment: 5+ years</a:t>
            </a:r>
            <a:endParaRPr lang="en-US" dirty="0"/>
          </a:p>
        </p:txBody>
      </p:sp>
      <p:pic>
        <p:nvPicPr>
          <p:cNvPr id="7" name="Content Placeholder 4"/>
          <p:cNvPicPr>
            <a:picLocks noGrp="1" noChangeAspect="1"/>
          </p:cNvPicPr>
          <p:nvPr>
            <p:ph sz="half" idx="2"/>
          </p:nvPr>
        </p:nvPicPr>
        <p:blipFill>
          <a:blip r:embed="rId2"/>
          <a:srcRect l="5384" r="5384"/>
          <a:stretch>
            <a:fillRect/>
          </a:stretch>
        </p:blipFill>
        <p:spPr/>
      </p:pic>
    </p:spTree>
    <p:extLst>
      <p:ext uri="{BB962C8B-B14F-4D97-AF65-F5344CB8AC3E}">
        <p14:creationId xmlns:p14="http://schemas.microsoft.com/office/powerpoint/2010/main" val="302409934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Practical Application:</a:t>
            </a:r>
            <a:r>
              <a:rPr lang="en-US" dirty="0"/>
              <a:t/>
            </a:r>
            <a:br>
              <a:rPr lang="en-US" dirty="0"/>
            </a:br>
            <a:r>
              <a:rPr lang="en-US" dirty="0" smtClean="0"/>
              <a:t>The Cost of </a:t>
            </a:r>
            <a:r>
              <a:rPr lang="en-US" dirty="0" err="1" smtClean="0"/>
              <a:t>iPads</a:t>
            </a:r>
            <a:r>
              <a:rPr lang="en-US" dirty="0" smtClean="0"/>
              <a:t> in One Classroom</a:t>
            </a:r>
            <a:endParaRPr lang="en-US" dirty="0"/>
          </a:p>
        </p:txBody>
      </p:sp>
      <p:pic>
        <p:nvPicPr>
          <p:cNvPr id="6" name="Content Placeholder 5"/>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721216" y="1737105"/>
            <a:ext cx="3090929" cy="4265482"/>
          </a:xfrm>
        </p:spPr>
      </p:pic>
      <p:sp>
        <p:nvSpPr>
          <p:cNvPr id="4" name="Content Placeholder 3"/>
          <p:cNvSpPr>
            <a:spLocks noGrp="1"/>
          </p:cNvSpPr>
          <p:nvPr>
            <p:ph sz="half" idx="2"/>
          </p:nvPr>
        </p:nvSpPr>
        <p:spPr/>
        <p:txBody>
          <a:bodyPr/>
          <a:lstStyle/>
          <a:p>
            <a:r>
              <a:rPr lang="en-US" dirty="0" smtClean="0"/>
              <a:t>Thirty students</a:t>
            </a:r>
          </a:p>
          <a:p>
            <a:r>
              <a:rPr lang="en-US" dirty="0" smtClean="0"/>
              <a:t>Minimum coverage plan(s) selected</a:t>
            </a:r>
          </a:p>
          <a:p>
            <a:r>
              <a:rPr lang="en-US" dirty="0" smtClean="0"/>
              <a:t>Apps, tools and accessories conservatively selected</a:t>
            </a:r>
          </a:p>
          <a:p>
            <a:r>
              <a:rPr lang="en-US" dirty="0" smtClean="0"/>
              <a:t>Cost of ownership applied to tangible measures </a:t>
            </a:r>
            <a:endParaRPr lang="en-US" dirty="0"/>
          </a:p>
        </p:txBody>
      </p:sp>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178800" y="5943599"/>
            <a:ext cx="812800" cy="812800"/>
          </a:xfrm>
          <a:prstGeom prst="rect">
            <a:avLst/>
          </a:prstGeom>
        </p:spPr>
      </p:pic>
    </p:spTree>
    <p:extLst>
      <p:ext uri="{BB962C8B-B14F-4D97-AF65-F5344CB8AC3E}">
        <p14:creationId xmlns:p14="http://schemas.microsoft.com/office/powerpoint/2010/main" val="1568168559"/>
      </p:ext>
    </p:extLst>
  </p:cSld>
  <p:clrMapOvr>
    <a:masterClrMapping/>
  </p:clrMapOvr>
  <mc:AlternateContent xmlns:mc="http://schemas.openxmlformats.org/markup-compatibility/2006" xmlns:p14="http://schemas.microsoft.com/office/powerpoint/2010/main">
    <mc:Choice Requires="p14">
      <p:transition spd="slow" p14:dur="2000" advTm="14998"/>
    </mc:Choice>
    <mc:Fallback xmlns="">
      <p:transition xmlns:p14="http://schemas.microsoft.com/office/powerpoint/2010/main" spd="slow" advTm="1499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Cost and Associated Costs</a:t>
            </a:r>
            <a:endParaRPr lang="en-US" dirty="0"/>
          </a:p>
        </p:txBody>
      </p:sp>
      <p:sp>
        <p:nvSpPr>
          <p:cNvPr id="3" name="Content Placeholder 2"/>
          <p:cNvSpPr>
            <a:spLocks noGrp="1"/>
          </p:cNvSpPr>
          <p:nvPr>
            <p:ph sz="half" idx="1"/>
          </p:nvPr>
        </p:nvSpPr>
        <p:spPr>
          <a:xfrm>
            <a:off x="457199" y="1600200"/>
            <a:ext cx="4166315" cy="4525963"/>
          </a:xfrm>
        </p:spPr>
        <p:txBody>
          <a:bodyPr>
            <a:normAutofit fontScale="77500" lnSpcReduction="20000"/>
          </a:bodyPr>
          <a:lstStyle/>
          <a:p>
            <a:r>
              <a:rPr lang="en-US" dirty="0" smtClean="0"/>
              <a:t>30 </a:t>
            </a:r>
            <a:r>
              <a:rPr lang="en-US" dirty="0" err="1" smtClean="0"/>
              <a:t>iPads</a:t>
            </a:r>
            <a:r>
              <a:rPr lang="en-US" dirty="0" smtClean="0"/>
              <a:t> @ $4790/10pk = $14,370</a:t>
            </a:r>
          </a:p>
          <a:p>
            <a:r>
              <a:rPr lang="en-US" dirty="0" smtClean="0"/>
              <a:t>Cart = $2,600</a:t>
            </a:r>
          </a:p>
          <a:p>
            <a:r>
              <a:rPr lang="en-US" dirty="0" smtClean="0"/>
              <a:t>Accessories (speakers, keyboards, headphones, cords, connectors, etc.)  = $500 - $2,000</a:t>
            </a:r>
          </a:p>
          <a:p>
            <a:r>
              <a:rPr lang="en-US" dirty="0" smtClean="0"/>
              <a:t>Apps = varies greatly depending upon grade level and needs</a:t>
            </a:r>
          </a:p>
          <a:p>
            <a:r>
              <a:rPr lang="en-US" dirty="0" smtClean="0"/>
              <a:t>Protection/Care = 30 @ $99 each = $2,970 </a:t>
            </a:r>
          </a:p>
          <a:p>
            <a:r>
              <a:rPr lang="en-US" dirty="0" smtClean="0"/>
              <a:t>4-Hour Remote Management /Expert on Call = $680</a:t>
            </a:r>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762500" y="1958181"/>
            <a:ext cx="3810000" cy="3810000"/>
          </a:xfrm>
        </p:spPr>
      </p:pic>
    </p:spTree>
    <p:extLst>
      <p:ext uri="{BB962C8B-B14F-4D97-AF65-F5344CB8AC3E}">
        <p14:creationId xmlns:p14="http://schemas.microsoft.com/office/powerpoint/2010/main" val="27783517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normAutofit/>
          </a:bodyPr>
          <a:lstStyle/>
          <a:p>
            <a:pPr eaLnBrk="1" hangingPunct="1">
              <a:defRPr/>
            </a:pPr>
            <a:r>
              <a:rPr lang="en-US" sz="5500" dirty="0">
                <a:effectLst>
                  <a:outerShdw blurRad="38100" dist="38100" dir="2700000" algn="tl">
                    <a:srgbClr val="0064E2"/>
                  </a:outerShdw>
                </a:effectLst>
                <a:latin typeface="Corbel" charset="0"/>
                <a:ea typeface="ＭＳ Ｐゴシック" charset="0"/>
                <a:cs typeface="ＭＳ Ｐゴシック" charset="0"/>
              </a:rPr>
              <a:t>Technology in Education </a:t>
            </a:r>
          </a:p>
        </p:txBody>
      </p:sp>
      <p:sp>
        <p:nvSpPr>
          <p:cNvPr id="3" name="Content Placeholder 2"/>
          <p:cNvSpPr>
            <a:spLocks noGrp="1"/>
          </p:cNvSpPr>
          <p:nvPr>
            <p:ph idx="1"/>
          </p:nvPr>
        </p:nvSpPr>
        <p:spPr/>
        <p:txBody>
          <a:bodyPr wrap="square" numCol="1" anchor="t" anchorCtr="0" compatLnSpc="1">
            <a:prstTxWarp prst="textNoShape">
              <a:avLst/>
            </a:prstTxWarp>
            <a:normAutofit/>
          </a:bodyPr>
          <a:lstStyle/>
          <a:p>
            <a:pPr eaLnBrk="1" hangingPunct="1">
              <a:lnSpc>
                <a:spcPct val="8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The integration of technology in education has been a widely debated topic. </a:t>
            </a:r>
          </a:p>
          <a:p>
            <a:pPr eaLnBrk="1" hangingPunct="1">
              <a:lnSpc>
                <a:spcPct val="8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Educators have recognized the benefits of technology, i.e., online teaching resources, social media, efficient assessments, and interactive learning tools. </a:t>
            </a:r>
          </a:p>
          <a:p>
            <a:pPr eaLnBrk="1" hangingPunct="1">
              <a:lnSpc>
                <a:spcPct val="8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Despite the many benefits there still remain skeptics who contend that traditional teaching methods are entirely more useful and pragmatic than technology.</a:t>
            </a:r>
          </a:p>
          <a:p>
            <a:pPr eaLnBrk="1" hangingPunct="1">
              <a:lnSpc>
                <a:spcPct val="8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However, based upon empirical research educators argue that technology deepens and enhances the learning experience for students. </a:t>
            </a:r>
          </a:p>
        </p:txBody>
      </p:sp>
      <p:pic>
        <p:nvPicPr>
          <p:cNvPr id="5" name="Sound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4212769077"/>
      </p:ext>
    </p:extLst>
  </p:cSld>
  <p:clrMapOvr>
    <a:masterClrMapping/>
  </p:clrMapOvr>
  <mc:AlternateContent xmlns:mc="http://schemas.openxmlformats.org/markup-compatibility/2006" xmlns:p14="http://schemas.microsoft.com/office/powerpoint/2010/main">
    <mc:Choice Requires="p14">
      <p:transition spd="slow" p14:dur="2000" advTm="32401"/>
    </mc:Choice>
    <mc:Fallback xmlns="">
      <p:transition xmlns:p14="http://schemas.microsoft.com/office/powerpoint/2010/main" spd="slow" advTm="3240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Environmental Cost</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2150772"/>
            <a:ext cx="3998890" cy="2916949"/>
          </a:xfrm>
        </p:spPr>
      </p:pic>
      <p:sp>
        <p:nvSpPr>
          <p:cNvPr id="4" name="Content Placeholder 3"/>
          <p:cNvSpPr>
            <a:spLocks noGrp="1"/>
          </p:cNvSpPr>
          <p:nvPr>
            <p:ph sz="half" idx="2"/>
          </p:nvPr>
        </p:nvSpPr>
        <p:spPr/>
        <p:txBody>
          <a:bodyPr>
            <a:normAutofit lnSpcReduction="10000"/>
          </a:bodyPr>
          <a:lstStyle/>
          <a:p>
            <a:r>
              <a:rPr lang="en-US" dirty="0" smtClean="0"/>
              <a:t>Exterior (visible) changes most likely negligible</a:t>
            </a:r>
          </a:p>
          <a:p>
            <a:r>
              <a:rPr lang="en-US" dirty="0" smtClean="0"/>
              <a:t>Networking costs, depending on preexisting infrastructure, could cost thousands</a:t>
            </a:r>
          </a:p>
          <a:p>
            <a:r>
              <a:rPr lang="en-US" dirty="0" smtClean="0"/>
              <a:t>Slight increase in monthly electric bill</a:t>
            </a:r>
            <a:endParaRPr lang="en-US" dirty="0"/>
          </a:p>
        </p:txBody>
      </p:sp>
    </p:spTree>
    <p:extLst>
      <p:ext uri="{BB962C8B-B14F-4D97-AF65-F5344CB8AC3E}">
        <p14:creationId xmlns:p14="http://schemas.microsoft.com/office/powerpoint/2010/main" val="15209797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Training</a:t>
            </a:r>
            <a:endParaRPr lang="en-US" dirty="0"/>
          </a:p>
        </p:txBody>
      </p:sp>
      <p:sp>
        <p:nvSpPr>
          <p:cNvPr id="3" name="Content Placeholder 2"/>
          <p:cNvSpPr>
            <a:spLocks noGrp="1"/>
          </p:cNvSpPr>
          <p:nvPr>
            <p:ph sz="half" idx="1"/>
          </p:nvPr>
        </p:nvSpPr>
        <p:spPr/>
        <p:txBody>
          <a:bodyPr>
            <a:normAutofit lnSpcReduction="10000"/>
          </a:bodyPr>
          <a:lstStyle/>
          <a:p>
            <a:r>
              <a:rPr lang="en-US" dirty="0" smtClean="0"/>
              <a:t>Initial Training from Apple:</a:t>
            </a:r>
          </a:p>
          <a:p>
            <a:endParaRPr lang="en-US" dirty="0"/>
          </a:p>
          <a:p>
            <a:endParaRPr lang="en-US" dirty="0" smtClean="0"/>
          </a:p>
          <a:p>
            <a:endParaRPr lang="en-US" dirty="0"/>
          </a:p>
          <a:p>
            <a:endParaRPr lang="en-US" dirty="0" smtClean="0"/>
          </a:p>
          <a:p>
            <a:endParaRPr lang="en-US" dirty="0"/>
          </a:p>
          <a:p>
            <a:r>
              <a:rPr lang="en-US" dirty="0" smtClean="0"/>
              <a:t>In-House Staff Development – ongoing and teacher-led</a:t>
            </a:r>
            <a:endParaRPr lang="en-US" dirty="0"/>
          </a:p>
        </p:txBody>
      </p:sp>
      <p:pic>
        <p:nvPicPr>
          <p:cNvPr id="5" name="Content Placeholder 4"/>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4823863" y="2228044"/>
            <a:ext cx="3714829" cy="3039415"/>
          </a:xfrm>
        </p:spPr>
      </p:pic>
      <p:graphicFrame>
        <p:nvGraphicFramePr>
          <p:cNvPr id="6" name="Table 5"/>
          <p:cNvGraphicFramePr>
            <a:graphicFrameLocks noGrp="1"/>
          </p:cNvGraphicFramePr>
          <p:nvPr>
            <p:extLst>
              <p:ext uri="{D42A27DB-BD31-4B8C-83A1-F6EECF244321}">
                <p14:modId xmlns:p14="http://schemas.microsoft.com/office/powerpoint/2010/main" val="3719083312"/>
              </p:ext>
            </p:extLst>
          </p:nvPr>
        </p:nvGraphicFramePr>
        <p:xfrm>
          <a:off x="777025" y="2592157"/>
          <a:ext cx="3189668" cy="2165299"/>
        </p:xfrm>
        <a:graphic>
          <a:graphicData uri="http://schemas.openxmlformats.org/drawingml/2006/table">
            <a:tbl>
              <a:tblPr firstRow="1" bandRow="1">
                <a:tableStyleId>{5C22544A-7EE6-4342-B048-85BDC9FD1C3A}</a:tableStyleId>
              </a:tblPr>
              <a:tblGrid>
                <a:gridCol w="1206322"/>
                <a:gridCol w="1983346"/>
              </a:tblGrid>
              <a:tr h="702259">
                <a:tc>
                  <a:txBody>
                    <a:bodyPr/>
                    <a:lstStyle/>
                    <a:p>
                      <a:pPr algn="ctr"/>
                      <a:r>
                        <a:rPr lang="en-US" dirty="0" smtClean="0"/>
                        <a:t>Number</a:t>
                      </a:r>
                      <a:r>
                        <a:rPr lang="en-US" baseline="0" dirty="0" smtClean="0"/>
                        <a:t> of Days</a:t>
                      </a:r>
                      <a:endParaRPr lang="en-US" dirty="0"/>
                    </a:p>
                  </a:txBody>
                  <a:tcPr/>
                </a:tc>
                <a:tc>
                  <a:txBody>
                    <a:bodyPr/>
                    <a:lstStyle/>
                    <a:p>
                      <a:pPr algn="ctr"/>
                      <a:r>
                        <a:rPr lang="en-US" dirty="0" smtClean="0"/>
                        <a:t>Total</a:t>
                      </a:r>
                    </a:p>
                    <a:p>
                      <a:pPr algn="ctr"/>
                      <a:r>
                        <a:rPr lang="en-US" dirty="0" smtClean="0"/>
                        <a:t>Cost</a:t>
                      </a:r>
                      <a:endParaRPr lang="en-US" dirty="0"/>
                    </a:p>
                  </a:txBody>
                  <a:tcPr/>
                </a:tc>
              </a:tr>
              <a:tr h="347730">
                <a:tc>
                  <a:txBody>
                    <a:bodyPr/>
                    <a:lstStyle/>
                    <a:p>
                      <a:pPr algn="ctr"/>
                      <a:r>
                        <a:rPr lang="en-US" dirty="0" smtClean="0"/>
                        <a:t>1</a:t>
                      </a:r>
                      <a:endParaRPr lang="en-US" dirty="0"/>
                    </a:p>
                  </a:txBody>
                  <a:tcPr/>
                </a:tc>
                <a:tc>
                  <a:txBody>
                    <a:bodyPr/>
                    <a:lstStyle/>
                    <a:p>
                      <a:pPr algn="ctr"/>
                      <a:r>
                        <a:rPr lang="en-US" dirty="0" smtClean="0"/>
                        <a:t>$2,900</a:t>
                      </a:r>
                      <a:endParaRPr lang="en-US" dirty="0"/>
                    </a:p>
                  </a:txBody>
                  <a:tcPr/>
                </a:tc>
              </a:tr>
              <a:tr h="329699">
                <a:tc>
                  <a:txBody>
                    <a:bodyPr/>
                    <a:lstStyle/>
                    <a:p>
                      <a:pPr algn="ctr"/>
                      <a:r>
                        <a:rPr lang="en-US" dirty="0" smtClean="0"/>
                        <a:t>2</a:t>
                      </a:r>
                      <a:endParaRPr lang="en-US" dirty="0"/>
                    </a:p>
                  </a:txBody>
                  <a:tcPr/>
                </a:tc>
                <a:tc>
                  <a:txBody>
                    <a:bodyPr/>
                    <a:lstStyle/>
                    <a:p>
                      <a:pPr algn="ctr"/>
                      <a:r>
                        <a:rPr lang="en-US" dirty="0" smtClean="0"/>
                        <a:t>$4,500</a:t>
                      </a:r>
                      <a:endParaRPr lang="en-US" dirty="0"/>
                    </a:p>
                  </a:txBody>
                  <a:tcPr/>
                </a:tc>
              </a:tr>
              <a:tr h="273032">
                <a:tc>
                  <a:txBody>
                    <a:bodyPr/>
                    <a:lstStyle/>
                    <a:p>
                      <a:pPr algn="ctr"/>
                      <a:r>
                        <a:rPr lang="en-US" dirty="0" smtClean="0"/>
                        <a:t>3</a:t>
                      </a:r>
                      <a:endParaRPr lang="en-US" dirty="0"/>
                    </a:p>
                  </a:txBody>
                  <a:tcPr/>
                </a:tc>
                <a:tc>
                  <a:txBody>
                    <a:bodyPr/>
                    <a:lstStyle/>
                    <a:p>
                      <a:pPr algn="ctr"/>
                      <a:r>
                        <a:rPr lang="en-US" dirty="0" smtClean="0"/>
                        <a:t>$6,500</a:t>
                      </a:r>
                      <a:endParaRPr lang="en-US" dirty="0"/>
                    </a:p>
                  </a:txBody>
                  <a:tcPr/>
                </a:tc>
              </a:tr>
              <a:tr h="273032">
                <a:tc>
                  <a:txBody>
                    <a:bodyPr/>
                    <a:lstStyle/>
                    <a:p>
                      <a:pPr algn="ctr"/>
                      <a:r>
                        <a:rPr lang="en-US" dirty="0" smtClean="0"/>
                        <a:t>4</a:t>
                      </a:r>
                      <a:endParaRPr lang="en-US" dirty="0"/>
                    </a:p>
                  </a:txBody>
                  <a:tcPr/>
                </a:tc>
                <a:tc>
                  <a:txBody>
                    <a:bodyPr/>
                    <a:lstStyle/>
                    <a:p>
                      <a:pPr algn="ctr"/>
                      <a:r>
                        <a:rPr lang="en-US" dirty="0" smtClean="0"/>
                        <a:t>$8,500</a:t>
                      </a:r>
                      <a:endParaRPr lang="en-US" dirty="0"/>
                    </a:p>
                  </a:txBody>
                  <a:tcPr/>
                </a:tc>
              </a:tr>
            </a:tbl>
          </a:graphicData>
        </a:graphic>
      </p:graphicFrame>
    </p:spTree>
    <p:extLst>
      <p:ext uri="{BB962C8B-B14F-4D97-AF65-F5344CB8AC3E}">
        <p14:creationId xmlns:p14="http://schemas.microsoft.com/office/powerpoint/2010/main" val="150984117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Upgrades, Replacement, Expansion</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457200" y="2189409"/>
            <a:ext cx="4038600" cy="3374264"/>
          </a:xfrm>
        </p:spPr>
      </p:pic>
      <p:sp>
        <p:nvSpPr>
          <p:cNvPr id="4" name="Content Placeholder 3"/>
          <p:cNvSpPr>
            <a:spLocks noGrp="1"/>
          </p:cNvSpPr>
          <p:nvPr>
            <p:ph sz="half" idx="2"/>
          </p:nvPr>
        </p:nvSpPr>
        <p:spPr/>
        <p:txBody>
          <a:bodyPr>
            <a:normAutofit fontScale="92500"/>
          </a:bodyPr>
          <a:lstStyle/>
          <a:p>
            <a:r>
              <a:rPr lang="en-US" dirty="0" smtClean="0"/>
              <a:t>3-5 year life expectancy for personal use</a:t>
            </a:r>
          </a:p>
          <a:p>
            <a:r>
              <a:rPr lang="en-US" dirty="0" smtClean="0"/>
              <a:t>Software (app) purchases</a:t>
            </a:r>
          </a:p>
          <a:p>
            <a:r>
              <a:rPr lang="en-US" dirty="0" smtClean="0"/>
              <a:t>Expansion – grade level, department, school = approximately $20,000 per classroom (year one)</a:t>
            </a:r>
          </a:p>
          <a:p>
            <a:r>
              <a:rPr lang="en-US" dirty="0" smtClean="0"/>
              <a:t>Point of Antiquation – technology will become obsolete at some point</a:t>
            </a:r>
          </a:p>
          <a:p>
            <a:endParaRPr lang="en-US" dirty="0" smtClean="0"/>
          </a:p>
          <a:p>
            <a:endParaRPr lang="en-US" dirty="0"/>
          </a:p>
        </p:txBody>
      </p:sp>
    </p:spTree>
    <p:extLst>
      <p:ext uri="{BB962C8B-B14F-4D97-AF65-F5344CB8AC3E}">
        <p14:creationId xmlns:p14="http://schemas.microsoft.com/office/powerpoint/2010/main" val="404474565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Funding </a:t>
            </a:r>
            <a:endParaRPr lang="en-US" dirty="0"/>
          </a:p>
        </p:txBody>
      </p:sp>
      <p:sp>
        <p:nvSpPr>
          <p:cNvPr id="3" name="Content Placeholder 2"/>
          <p:cNvSpPr>
            <a:spLocks noGrp="1"/>
          </p:cNvSpPr>
          <p:nvPr>
            <p:ph sz="half" idx="1"/>
          </p:nvPr>
        </p:nvSpPr>
        <p:spPr/>
        <p:txBody>
          <a:bodyPr/>
          <a:lstStyle/>
          <a:p>
            <a:r>
              <a:rPr lang="en-US" dirty="0" smtClean="0"/>
              <a:t>District and building budgets</a:t>
            </a:r>
          </a:p>
          <a:p>
            <a:r>
              <a:rPr lang="en-US" dirty="0" smtClean="0"/>
              <a:t>Local, state and federal grants</a:t>
            </a:r>
          </a:p>
          <a:p>
            <a:r>
              <a:rPr lang="en-US" dirty="0" smtClean="0"/>
              <a:t>Fundraising events</a:t>
            </a:r>
          </a:p>
          <a:p>
            <a:r>
              <a:rPr lang="en-US" dirty="0" smtClean="0"/>
              <a:t>Online charities – </a:t>
            </a:r>
            <a:r>
              <a:rPr lang="en-US" dirty="0" smtClean="0">
                <a:hlinkClick r:id="rId4"/>
              </a:rPr>
              <a:t>www.donorschoose.org</a:t>
            </a:r>
            <a:endParaRPr lang="en-US" dirty="0" smtClean="0"/>
          </a:p>
          <a:p>
            <a:endParaRPr lang="en-US" dirty="0"/>
          </a:p>
          <a:p>
            <a:pPr marL="0" indent="0">
              <a:buNone/>
            </a:pPr>
            <a:endParaRPr lang="en-US" dirty="0"/>
          </a:p>
        </p:txBody>
      </p:sp>
      <p:pic>
        <p:nvPicPr>
          <p:cNvPr id="5" name="Content Placeholder 4"/>
          <p:cNvPicPr>
            <a:picLocks noGrp="1" noChangeAspect="1"/>
          </p:cNvPicPr>
          <p:nvPr>
            <p:ph sz="half" idx="2"/>
          </p:nvPr>
        </p:nvPicPr>
        <p:blipFill>
          <a:blip r:embed="rId5">
            <a:extLst>
              <a:ext uri="{28A0092B-C50C-407E-A947-70E740481C1C}">
                <a14:useLocalDpi xmlns:a14="http://schemas.microsoft.com/office/drawing/2010/main" val="0"/>
              </a:ext>
            </a:extLst>
          </a:blip>
          <a:stretch>
            <a:fillRect/>
          </a:stretch>
        </p:blipFill>
        <p:spPr>
          <a:xfrm>
            <a:off x="4747578" y="1600200"/>
            <a:ext cx="3829752" cy="4514065"/>
          </a:xfrm>
        </p:spPr>
      </p:pic>
      <p:pic>
        <p:nvPicPr>
          <p:cNvPr id="4" name="Sound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78800" y="5909733"/>
            <a:ext cx="812800" cy="812800"/>
          </a:xfrm>
          <a:prstGeom prst="rect">
            <a:avLst/>
          </a:prstGeom>
        </p:spPr>
      </p:pic>
    </p:spTree>
    <p:extLst>
      <p:ext uri="{BB962C8B-B14F-4D97-AF65-F5344CB8AC3E}">
        <p14:creationId xmlns:p14="http://schemas.microsoft.com/office/powerpoint/2010/main" val="2046112192"/>
      </p:ext>
    </p:extLst>
  </p:cSld>
  <p:clrMapOvr>
    <a:masterClrMapping/>
  </p:clrMapOvr>
  <mc:AlternateContent xmlns:mc="http://schemas.openxmlformats.org/markup-compatibility/2006" xmlns:p14="http://schemas.microsoft.com/office/powerpoint/2010/main">
    <mc:Choice Requires="p14">
      <p:transition spd="slow" p14:dur="2000" advTm="17821"/>
    </mc:Choice>
    <mc:Fallback xmlns="">
      <p:transition xmlns:p14="http://schemas.microsoft.com/office/powerpoint/2010/main" spd="slow" advTm="1782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58286"/>
            <a:ext cx="7772400" cy="1470025"/>
          </a:xfrm>
        </p:spPr>
        <p:txBody>
          <a:bodyPr/>
          <a:lstStyle/>
          <a:p>
            <a:r>
              <a:rPr lang="en-US" dirty="0" smtClean="0"/>
              <a:t>Analysis and Conclusion</a:t>
            </a:r>
            <a:endParaRPr lang="en-US" dirty="0"/>
          </a:p>
        </p:txBody>
      </p:sp>
      <p:sp>
        <p:nvSpPr>
          <p:cNvPr id="3" name="Content Placeholder 2"/>
          <p:cNvSpPr>
            <a:spLocks noGrp="1"/>
          </p:cNvSpPr>
          <p:nvPr>
            <p:ph type="subTitle" idx="1"/>
          </p:nvPr>
        </p:nvSpPr>
        <p:spPr>
          <a:xfrm>
            <a:off x="685801" y="2224825"/>
            <a:ext cx="7772400" cy="3957034"/>
          </a:xfrm>
        </p:spPr>
        <p:txBody>
          <a:bodyPr>
            <a:normAutofit fontScale="77500" lnSpcReduction="20000"/>
          </a:bodyPr>
          <a:lstStyle/>
          <a:p>
            <a:pPr marL="0" indent="0" algn="l">
              <a:buNone/>
            </a:pPr>
            <a:r>
              <a:rPr lang="en-US" dirty="0" smtClean="0"/>
              <a:t>The $20,000 price tag is only a starting point for full-scale </a:t>
            </a:r>
            <a:r>
              <a:rPr lang="en-US" dirty="0" err="1" smtClean="0"/>
              <a:t>iPad</a:t>
            </a:r>
            <a:r>
              <a:rPr lang="en-US" dirty="0" smtClean="0"/>
              <a:t> integration. As illustrated, short- and long-term costs make technological implementation expensive, and therefore risky. That said, as the case studies show, education can be greatly improved through introduction and effective integration of various forms of technology. Despite the aforementioned risks, school districts have the responsibility to pursue resources best suited for the demands of today’s diverse learners. As future administrators, it is our task to surround ourselves with individuals who share our academic vision.</a:t>
            </a:r>
            <a:endParaRPr lang="en-US" dirty="0"/>
          </a:p>
        </p:txBody>
      </p:sp>
      <p:pic>
        <p:nvPicPr>
          <p:cNvPr id="8" name="Sound 7">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990465222"/>
      </p:ext>
    </p:extLst>
  </p:cSld>
  <p:clrMapOvr>
    <a:masterClrMapping/>
  </p:clrMapOvr>
  <mc:AlternateContent xmlns:mc="http://schemas.openxmlformats.org/markup-compatibility/2006" xmlns:p14="http://schemas.microsoft.com/office/powerpoint/2010/main">
    <mc:Choice Requires="p14">
      <p:transition spd="slow" p14:dur="2000" advTm="21957"/>
    </mc:Choice>
    <mc:Fallback xmlns="">
      <p:transition xmlns:p14="http://schemas.microsoft.com/office/powerpoint/2010/main" spd="slow" advTm="2195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Articles Related to TCO</a:t>
            </a:r>
            <a:endParaRPr lang="en-US" sz="6000" dirty="0"/>
          </a:p>
        </p:txBody>
      </p:sp>
      <p:sp>
        <p:nvSpPr>
          <p:cNvPr id="6" name="Content Placeholder 5"/>
          <p:cNvSpPr>
            <a:spLocks noGrp="1"/>
          </p:cNvSpPr>
          <p:nvPr>
            <p:ph idx="1"/>
          </p:nvPr>
        </p:nvSpPr>
        <p:spPr/>
        <p:txBody>
          <a:bodyPr/>
          <a:lstStyle/>
          <a:p>
            <a:r>
              <a:rPr lang="en-US" dirty="0" smtClean="0">
                <a:hlinkClick r:id="rId2"/>
              </a:rPr>
              <a:t>http://www.cited.org/index.aspx?page_id=187</a:t>
            </a:r>
            <a:r>
              <a:rPr lang="en-US" dirty="0" smtClean="0"/>
              <a:t> - Technology Implementation in Schools: Key Factors to Consider</a:t>
            </a:r>
          </a:p>
          <a:p>
            <a:r>
              <a:rPr lang="en-US" dirty="0">
                <a:hlinkClick r:id="rId3"/>
              </a:rPr>
              <a:t>http://</a:t>
            </a:r>
            <a:r>
              <a:rPr lang="en-US" dirty="0" smtClean="0">
                <a:hlinkClick r:id="rId3"/>
              </a:rPr>
              <a:t>www.informationweek.com/news/232500158</a:t>
            </a:r>
            <a:r>
              <a:rPr lang="en-US" dirty="0" smtClean="0"/>
              <a:t> - Considers pros and cons of </a:t>
            </a:r>
            <a:r>
              <a:rPr lang="en-US" dirty="0" err="1" smtClean="0"/>
              <a:t>iPads</a:t>
            </a:r>
            <a:r>
              <a:rPr lang="en-US" dirty="0" smtClean="0"/>
              <a:t> in the classroom</a:t>
            </a:r>
          </a:p>
          <a:p>
            <a:r>
              <a:rPr lang="en-US" dirty="0">
                <a:hlinkClick r:id="rId4"/>
              </a:rPr>
              <a:t>http://www.apple.com/education/pricelists</a:t>
            </a:r>
            <a:r>
              <a:rPr lang="en-US" dirty="0" smtClean="0">
                <a:hlinkClick r:id="rId4"/>
              </a:rPr>
              <a:t>/</a:t>
            </a:r>
            <a:r>
              <a:rPr lang="en-US" dirty="0" smtClean="0"/>
              <a:t> - prices for Apple Education products</a:t>
            </a:r>
          </a:p>
          <a:p>
            <a:endParaRPr lang="en-US" dirty="0"/>
          </a:p>
        </p:txBody>
      </p:sp>
    </p:spTree>
    <p:extLst>
      <p:ext uri="{BB962C8B-B14F-4D97-AF65-F5344CB8AC3E}">
        <p14:creationId xmlns:p14="http://schemas.microsoft.com/office/powerpoint/2010/main" val="920404096"/>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Picture Credits</a:t>
            </a:r>
            <a:br>
              <a:rPr lang="en-US" dirty="0" smtClean="0"/>
            </a:br>
            <a:r>
              <a:rPr lang="en-US" sz="1600" dirty="0" smtClean="0"/>
              <a:t>(for web-acquired  pictures)</a:t>
            </a:r>
            <a:endParaRPr lang="en-US" dirty="0"/>
          </a:p>
        </p:txBody>
      </p:sp>
      <p:sp>
        <p:nvSpPr>
          <p:cNvPr id="3" name="Content Placeholder 2"/>
          <p:cNvSpPr>
            <a:spLocks noGrp="1"/>
          </p:cNvSpPr>
          <p:nvPr>
            <p:ph idx="1"/>
          </p:nvPr>
        </p:nvSpPr>
        <p:spPr/>
        <p:txBody>
          <a:bodyPr>
            <a:normAutofit fontScale="77500" lnSpcReduction="20000"/>
          </a:bodyPr>
          <a:lstStyle/>
          <a:p>
            <a:r>
              <a:rPr lang="en-US" dirty="0">
                <a:hlinkClick r:id="rId2"/>
              </a:rPr>
              <a:t>http://</a:t>
            </a:r>
            <a:r>
              <a:rPr lang="en-US" dirty="0" smtClean="0">
                <a:hlinkClick r:id="rId2"/>
              </a:rPr>
              <a:t>laprensa-sandiego.org/wp-content/uploads/2012/02/HTM_ipad3.jpg</a:t>
            </a:r>
            <a:endParaRPr lang="en-US" dirty="0" smtClean="0"/>
          </a:p>
          <a:p>
            <a:r>
              <a:rPr lang="en-US" dirty="0">
                <a:hlinkClick r:id="rId3"/>
              </a:rPr>
              <a:t>http://</a:t>
            </a:r>
            <a:r>
              <a:rPr lang="en-US" dirty="0" smtClean="0">
                <a:hlinkClick r:id="rId3"/>
              </a:rPr>
              <a:t>www.georgefox.edu/featured_stories/ipad-landing.jpg</a:t>
            </a:r>
            <a:endParaRPr lang="en-US" dirty="0" smtClean="0"/>
          </a:p>
          <a:p>
            <a:r>
              <a:rPr lang="en-US" dirty="0">
                <a:hlinkClick r:id="rId4"/>
              </a:rPr>
              <a:t>http://</a:t>
            </a:r>
            <a:r>
              <a:rPr lang="en-US" dirty="0" smtClean="0">
                <a:hlinkClick r:id="rId4"/>
              </a:rPr>
              <a:t>apple.bretford.com/files/h3635lla/360images/ipadCart001.jpg</a:t>
            </a:r>
            <a:endParaRPr lang="en-US" dirty="0" smtClean="0"/>
          </a:p>
          <a:p>
            <a:r>
              <a:rPr lang="en-US" dirty="0">
                <a:hlinkClick r:id="rId5"/>
              </a:rPr>
              <a:t>http://</a:t>
            </a:r>
            <a:r>
              <a:rPr lang="en-US" dirty="0" smtClean="0">
                <a:hlinkClick r:id="rId5"/>
              </a:rPr>
              <a:t>dextroid.com/01/wp-content/uploads/2011/06/Learn-Lead1.jpg</a:t>
            </a:r>
            <a:endParaRPr lang="en-US" dirty="0" smtClean="0"/>
          </a:p>
          <a:p>
            <a:r>
              <a:rPr lang="en-US" dirty="0">
                <a:hlinkClick r:id="rId6"/>
              </a:rPr>
              <a:t>http://4.bp.blogspot.com/-</a:t>
            </a:r>
            <a:r>
              <a:rPr lang="en-US" dirty="0" smtClean="0">
                <a:hlinkClick r:id="rId6"/>
              </a:rPr>
              <a:t>vF_ir2jEtYU/TkG7sblzJbI/AAAAAAAAA0o/QW4Ei6mMFNg/s1600/Morgan+Drexen+Financial+solution.jpg</a:t>
            </a:r>
            <a:r>
              <a:rPr lang="en-US" dirty="0" smtClean="0"/>
              <a:t> </a:t>
            </a:r>
          </a:p>
          <a:p>
            <a:r>
              <a:rPr lang="en-US" dirty="0">
                <a:hlinkClick r:id="rId7"/>
              </a:rPr>
              <a:t>http://</a:t>
            </a:r>
            <a:r>
              <a:rPr lang="en-US" dirty="0" smtClean="0">
                <a:hlinkClick r:id="rId7"/>
              </a:rPr>
              <a:t>under30ceo.com/wp-content/uploads/2011/11/crowd-funding.jpg</a:t>
            </a:r>
            <a:r>
              <a:rPr lang="en-US" dirty="0" smtClean="0"/>
              <a:t> </a:t>
            </a:r>
          </a:p>
          <a:p>
            <a:pPr marL="0" indent="0">
              <a:buNone/>
            </a:pPr>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21840242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Bibliography</a:t>
            </a:r>
            <a:endParaRPr lang="en-US" dirty="0"/>
          </a:p>
        </p:txBody>
      </p:sp>
      <p:sp>
        <p:nvSpPr>
          <p:cNvPr id="3" name="Content Placeholder 2"/>
          <p:cNvSpPr>
            <a:spLocks noGrp="1"/>
          </p:cNvSpPr>
          <p:nvPr>
            <p:ph idx="1"/>
          </p:nvPr>
        </p:nvSpPr>
        <p:spPr>
          <a:xfrm>
            <a:off x="296214" y="1417638"/>
            <a:ext cx="8577330" cy="4532401"/>
          </a:xfrm>
        </p:spPr>
        <p:txBody>
          <a:bodyPr>
            <a:normAutofit fontScale="25000" lnSpcReduction="20000"/>
          </a:bodyPr>
          <a:lstStyle/>
          <a:p>
            <a:pPr marL="514350" indent="-514350">
              <a:buFont typeface="+mj-lt"/>
              <a:buAutoNum type="arabicPeriod"/>
            </a:pPr>
            <a:r>
              <a:rPr lang="en-US" sz="4800" dirty="0"/>
              <a:t>Robert B. </a:t>
            </a:r>
            <a:r>
              <a:rPr lang="en-US" sz="4800" dirty="0" err="1"/>
              <a:t>Kozma</a:t>
            </a:r>
            <a:r>
              <a:rPr lang="en-US" sz="4800" dirty="0"/>
              <a:t> , (Fall 2003). Technology and Classroom Practices . . 36 (1), </a:t>
            </a:r>
            <a:r>
              <a:rPr lang="en-US" sz="4800" dirty="0" smtClean="0"/>
              <a:t>pp.14</a:t>
            </a:r>
            <a:endParaRPr lang="en-US" sz="4800" dirty="0"/>
          </a:p>
          <a:p>
            <a:pPr marL="514350" indent="-514350">
              <a:buFont typeface="+mj-lt"/>
              <a:buAutoNum type="arabicPeriod"/>
            </a:pPr>
            <a:r>
              <a:rPr lang="en-US" sz="4800" dirty="0"/>
              <a:t>Traci </a:t>
            </a:r>
            <a:r>
              <a:rPr lang="en-US" sz="4800" dirty="0" err="1"/>
              <a:t>Sitzmann,Kurt</a:t>
            </a:r>
            <a:r>
              <a:rPr lang="en-US" sz="4800" dirty="0"/>
              <a:t> </a:t>
            </a:r>
            <a:r>
              <a:rPr lang="en-US" sz="4800" dirty="0" err="1"/>
              <a:t>Kraiger,David</a:t>
            </a:r>
            <a:r>
              <a:rPr lang="en-US" sz="4800" dirty="0"/>
              <a:t> </a:t>
            </a:r>
            <a:r>
              <a:rPr lang="en-US" sz="4800" dirty="0" err="1"/>
              <a:t>Stewart,Robert</a:t>
            </a:r>
            <a:r>
              <a:rPr lang="en-US" sz="4800" dirty="0"/>
              <a:t> Wisher, (2006). The Comparative Effectiveness of Web-Based and Classroom Instruction: A Meta-Analysis. </a:t>
            </a:r>
            <a:r>
              <a:rPr lang="en-US" sz="4800" i="1" dirty="0"/>
              <a:t>Personal Psychology</a:t>
            </a:r>
            <a:r>
              <a:rPr lang="en-US" sz="4800" dirty="0"/>
              <a:t>. 59 (3), pp.623-664 </a:t>
            </a:r>
          </a:p>
          <a:p>
            <a:pPr marL="514350" indent="-514350">
              <a:buFont typeface="+mj-lt"/>
              <a:buAutoNum type="arabicPeriod"/>
            </a:pPr>
            <a:r>
              <a:rPr lang="en-US" sz="4800" dirty="0"/>
              <a:t>Richard Anderson, Ruth Anderson, K.M. Davis, Natalie </a:t>
            </a:r>
            <a:r>
              <a:rPr lang="en-US" sz="4800" dirty="0" err="1"/>
              <a:t>Linnell</a:t>
            </a:r>
            <a:r>
              <a:rPr lang="en-US" sz="4800" dirty="0"/>
              <a:t>, Craig Prince, </a:t>
            </a:r>
            <a:r>
              <a:rPr lang="en-US" sz="4800" dirty="0" err="1"/>
              <a:t>Valentin</a:t>
            </a:r>
            <a:r>
              <a:rPr lang="en-US" sz="4800" dirty="0"/>
              <a:t> </a:t>
            </a:r>
            <a:r>
              <a:rPr lang="en-US" sz="4800" dirty="0" err="1"/>
              <a:t>Razmov</a:t>
            </a:r>
            <a:r>
              <a:rPr lang="en-US" sz="4800" dirty="0"/>
              <a:t>, (March 2007 ). Supporting Active Learning and Example Based Instruction with Classroom Technology. </a:t>
            </a:r>
            <a:r>
              <a:rPr lang="en-US" sz="4800" i="1" dirty="0"/>
              <a:t>Newsletter </a:t>
            </a:r>
            <a:r>
              <a:rPr lang="en-US" sz="4800" dirty="0"/>
              <a:t>. 39 (1), </a:t>
            </a:r>
            <a:r>
              <a:rPr lang="en-US" sz="4800" dirty="0" smtClean="0"/>
              <a:t>pp.379-439</a:t>
            </a:r>
            <a:endParaRPr lang="en-US" sz="4800" dirty="0"/>
          </a:p>
          <a:p>
            <a:pPr marL="514350" indent="-514350">
              <a:buFont typeface="+mj-lt"/>
              <a:buAutoNum type="arabicPeriod"/>
            </a:pPr>
            <a:r>
              <a:rPr lang="en-US" sz="4800" dirty="0"/>
              <a:t>Betty J. Sternberg, Karen A. Kaplan, Jennifer E. </a:t>
            </a:r>
            <a:r>
              <a:rPr lang="en-US" sz="4800" dirty="0" err="1"/>
              <a:t>Borck</a:t>
            </a:r>
            <a:r>
              <a:rPr lang="en-US" sz="4800" dirty="0"/>
              <a:t>, (September 2007). Enhancing Adolescent Literacy Achievement Through Integration of Technology in the Classroom . </a:t>
            </a:r>
            <a:r>
              <a:rPr lang="en-US" sz="4800" i="1" dirty="0"/>
              <a:t>Reading Research Quarterly </a:t>
            </a:r>
            <a:r>
              <a:rPr lang="en-US" sz="4800" dirty="0"/>
              <a:t>. 42 (3), </a:t>
            </a:r>
            <a:r>
              <a:rPr lang="en-US" sz="4800" dirty="0" smtClean="0"/>
              <a:t>pp.416-420</a:t>
            </a:r>
          </a:p>
          <a:p>
            <a:pPr marL="514350" indent="-514350">
              <a:buFont typeface="+mj-lt"/>
              <a:buAutoNum type="arabicPeriod"/>
            </a:pPr>
            <a:r>
              <a:rPr lang="en-US" sz="4800" dirty="0" err="1" smtClean="0"/>
              <a:t>Bielefeldt</a:t>
            </a:r>
            <a:r>
              <a:rPr lang="en-US" sz="4800" dirty="0"/>
              <a:t>, </a:t>
            </a:r>
            <a:r>
              <a:rPr lang="en-US" sz="4800" dirty="0" smtClean="0"/>
              <a:t>T.</a:t>
            </a:r>
            <a:r>
              <a:rPr lang="en-US" sz="4800" i="1" dirty="0" smtClean="0"/>
              <a:t> (</a:t>
            </a:r>
            <a:r>
              <a:rPr lang="en-US" sz="4800" dirty="0"/>
              <a:t>Spring 2012). Guidance for Technology Decisions from Classroom </a:t>
            </a:r>
            <a:r>
              <a:rPr lang="en-US" sz="4800" dirty="0" smtClean="0"/>
              <a:t>Observation. Journal </a:t>
            </a:r>
            <a:r>
              <a:rPr lang="en-US" sz="4800" dirty="0"/>
              <a:t>of Research on Technology in Education</a:t>
            </a:r>
            <a:r>
              <a:rPr lang="en-US" sz="4800" dirty="0" smtClean="0"/>
              <a:t>;, </a:t>
            </a:r>
            <a:r>
              <a:rPr lang="en-US" sz="4800" dirty="0"/>
              <a:t>Vol. 44 </a:t>
            </a:r>
            <a:r>
              <a:rPr lang="en-US" sz="4800" dirty="0" smtClean="0"/>
              <a:t>(3), p205-223</a:t>
            </a:r>
          </a:p>
          <a:p>
            <a:pPr marL="514350" indent="-514350">
              <a:buFont typeface="+mj-lt"/>
              <a:buAutoNum type="arabicPeriod"/>
            </a:pPr>
            <a:r>
              <a:rPr lang="en-US" sz="4800" dirty="0"/>
              <a:t>Holden, </a:t>
            </a:r>
            <a:r>
              <a:rPr lang="en-US" sz="4800" dirty="0" smtClean="0"/>
              <a:t>H. </a:t>
            </a:r>
            <a:r>
              <a:rPr lang="en-US" sz="4800" dirty="0" err="1"/>
              <a:t>Rada</a:t>
            </a:r>
            <a:r>
              <a:rPr lang="en-US" sz="4800" dirty="0"/>
              <a:t>, R. Understanding the Influence of Perceived Usability and Technology Self-Efficacy on Teachers' Technology </a:t>
            </a:r>
            <a:r>
              <a:rPr lang="en-US" sz="4800" dirty="0" smtClean="0"/>
              <a:t>Acceptance. Journal </a:t>
            </a:r>
            <a:r>
              <a:rPr lang="en-US" sz="4800" dirty="0"/>
              <a:t>of Research on Technology in Education, Summer2011, Vol. 43 </a:t>
            </a:r>
            <a:r>
              <a:rPr lang="en-US" sz="4800" dirty="0" smtClean="0"/>
              <a:t>(4), p343-367</a:t>
            </a:r>
          </a:p>
          <a:p>
            <a:pPr marL="514350" indent="-514350">
              <a:buFont typeface="+mj-lt"/>
              <a:buAutoNum type="arabicPeriod"/>
            </a:pPr>
            <a:r>
              <a:rPr lang="en-US" sz="4800" dirty="0" err="1"/>
              <a:t>Hedberg</a:t>
            </a:r>
            <a:r>
              <a:rPr lang="en-US" sz="4800" dirty="0"/>
              <a:t>, </a:t>
            </a:r>
            <a:r>
              <a:rPr lang="en-US" sz="4800" dirty="0" smtClean="0"/>
              <a:t>J. </a:t>
            </a:r>
            <a:r>
              <a:rPr lang="en-US" sz="4800" dirty="0"/>
              <a:t>G. Towards a disruptive pedagogy: changing classroom practice with technologies and digital </a:t>
            </a:r>
            <a:r>
              <a:rPr lang="en-US" sz="4800" dirty="0" smtClean="0"/>
              <a:t>content. Educational </a:t>
            </a:r>
            <a:r>
              <a:rPr lang="en-US" sz="4800" dirty="0"/>
              <a:t>Media International, Mar2011, Vol. 48 </a:t>
            </a:r>
            <a:r>
              <a:rPr lang="en-US" sz="4800" dirty="0" smtClean="0"/>
              <a:t>(1), p1-16</a:t>
            </a:r>
          </a:p>
          <a:p>
            <a:pPr marL="514350" indent="-514350">
              <a:buFont typeface="+mj-lt"/>
              <a:buAutoNum type="arabicPeriod"/>
            </a:pPr>
            <a:r>
              <a:rPr lang="en-US" sz="4800" dirty="0" smtClean="0"/>
              <a:t>Chen, F., </a:t>
            </a:r>
            <a:r>
              <a:rPr lang="en-US" sz="4800" dirty="0" err="1" smtClean="0"/>
              <a:t>Looi</a:t>
            </a:r>
            <a:r>
              <a:rPr lang="en-US" sz="4800" dirty="0" smtClean="0"/>
              <a:t>, C</a:t>
            </a:r>
            <a:r>
              <a:rPr lang="en-US" sz="4800" dirty="0"/>
              <a:t>. Integrating technology in the classroom: a visual conceptualization of teachers' knowledge, goals and </a:t>
            </a:r>
            <a:r>
              <a:rPr lang="en-US" sz="4800" dirty="0" err="1" smtClean="0"/>
              <a:t>beliefs.J</a:t>
            </a:r>
            <a:r>
              <a:rPr lang="en-US" sz="4800" dirty="0" smtClean="0"/>
              <a:t> </a:t>
            </a:r>
            <a:r>
              <a:rPr lang="en-US" sz="4800" dirty="0" err="1" smtClean="0"/>
              <a:t>ournal</a:t>
            </a:r>
            <a:r>
              <a:rPr lang="en-US" sz="4800" dirty="0" smtClean="0"/>
              <a:t> </a:t>
            </a:r>
            <a:r>
              <a:rPr lang="en-US" sz="4800" dirty="0"/>
              <a:t>of Computer Assisted Learning; Oct2009, Vol. 25 </a:t>
            </a:r>
            <a:r>
              <a:rPr lang="en-US" sz="4800" dirty="0" smtClean="0"/>
              <a:t>(5), p470-488</a:t>
            </a:r>
          </a:p>
          <a:p>
            <a:pPr marL="514350" indent="-514350">
              <a:buFont typeface="+mj-lt"/>
              <a:buAutoNum type="arabicPeriod"/>
            </a:pPr>
            <a:r>
              <a:rPr lang="en-US" sz="4800" dirty="0" smtClean="0"/>
              <a:t>Smith, J., </a:t>
            </a:r>
            <a:r>
              <a:rPr lang="en-US" sz="4800" dirty="0" err="1" smtClean="0"/>
              <a:t>Schuff</a:t>
            </a:r>
            <a:r>
              <a:rPr lang="en-US" sz="4800" dirty="0" smtClean="0"/>
              <a:t>, D. Managing Your IT Total Cost of Ownership. Communications </a:t>
            </a:r>
            <a:r>
              <a:rPr lang="en-US" sz="4800" dirty="0"/>
              <a:t>of the ACM; Jan2002, Vol. 45 </a:t>
            </a:r>
            <a:r>
              <a:rPr lang="en-US" sz="4800" dirty="0" smtClean="0"/>
              <a:t>(1), p101-106</a:t>
            </a:r>
          </a:p>
          <a:p>
            <a:pPr marL="514350" indent="-514350">
              <a:buFont typeface="+mj-lt"/>
              <a:buAutoNum type="arabicPeriod"/>
            </a:pPr>
            <a:r>
              <a:rPr lang="en-US" sz="4800" dirty="0" err="1" smtClean="0"/>
              <a:t>Rivero</a:t>
            </a:r>
            <a:r>
              <a:rPr lang="en-US" sz="4800" dirty="0" smtClean="0"/>
              <a:t>, V., Five Things to Know About </a:t>
            </a:r>
            <a:r>
              <a:rPr lang="en-US" sz="4800" dirty="0"/>
              <a:t>Ed Tech. American School Board Journal; Aug2006, Vol. 193 </a:t>
            </a:r>
            <a:r>
              <a:rPr lang="en-US" sz="4800" dirty="0" smtClean="0"/>
              <a:t>(8), p44-45</a:t>
            </a:r>
          </a:p>
          <a:p>
            <a:pPr marL="514350" indent="-514350">
              <a:buFont typeface="+mj-lt"/>
              <a:buAutoNum type="arabicPeriod"/>
            </a:pPr>
            <a:r>
              <a:rPr lang="en-US" sz="4800" dirty="0" smtClean="0"/>
              <a:t>Breeding, M. Comprehensive Cost Planning Yields Successful </a:t>
            </a:r>
            <a:r>
              <a:rPr lang="en-US" sz="4800" dirty="0"/>
              <a:t>Tech Projects. Computers in Libraries; Jun2006, Vol. 26 </a:t>
            </a:r>
            <a:r>
              <a:rPr lang="en-US" sz="4800" dirty="0" smtClean="0"/>
              <a:t>(6), p26-28</a:t>
            </a:r>
          </a:p>
          <a:p>
            <a:pPr marL="514350" indent="-514350">
              <a:buFont typeface="+mj-lt"/>
              <a:buAutoNum type="arabicPeriod"/>
            </a:pPr>
            <a:r>
              <a:rPr lang="en-US" sz="4800" dirty="0" smtClean="0"/>
              <a:t>Day, C. W., Total Cost </a:t>
            </a:r>
            <a:r>
              <a:rPr lang="en-US" sz="4800" dirty="0"/>
              <a:t>of Ownership. American School &amp; University; Sep2006, Vol. 79 </a:t>
            </a:r>
            <a:r>
              <a:rPr lang="en-US" sz="4800" dirty="0" smtClean="0"/>
              <a:t>(1), p50-50</a:t>
            </a:r>
          </a:p>
          <a:p>
            <a:pPr marL="514350" indent="-514350">
              <a:buFont typeface="+mj-lt"/>
              <a:buAutoNum type="arabicPeriod"/>
            </a:pPr>
            <a:r>
              <a:rPr lang="en-US" sz="4800" dirty="0" smtClean="0"/>
              <a:t>Pratt, M. K. </a:t>
            </a:r>
            <a:r>
              <a:rPr lang="en-US" sz="4800" dirty="0"/>
              <a:t>Finding the T in TCO. Computerworld; 11/11/2002, Vol. 36 </a:t>
            </a:r>
            <a:r>
              <a:rPr lang="en-US" sz="4800" dirty="0" smtClean="0"/>
              <a:t>(46), </a:t>
            </a:r>
            <a:r>
              <a:rPr lang="en-US" sz="4800" dirty="0"/>
              <a:t>p48 </a:t>
            </a:r>
            <a:endParaRPr lang="en-US" sz="4800" dirty="0" smtClean="0"/>
          </a:p>
          <a:p>
            <a:pPr marL="514350" indent="-514350">
              <a:buFont typeface="+mj-lt"/>
              <a:buAutoNum type="arabicPeriod"/>
            </a:pPr>
            <a:r>
              <a:rPr lang="en-US" sz="4800" dirty="0" err="1" smtClean="0"/>
              <a:t>Vijayan</a:t>
            </a:r>
            <a:r>
              <a:rPr lang="en-US" sz="4800" dirty="0" smtClean="0"/>
              <a:t>, J. The New </a:t>
            </a:r>
            <a:r>
              <a:rPr lang="en-US" sz="4800" dirty="0"/>
              <a:t>TCO Metric. Computerworld; 6/18/2001, Vol. 35 </a:t>
            </a:r>
            <a:r>
              <a:rPr lang="en-US" sz="4800" dirty="0" smtClean="0"/>
              <a:t>(25), p36</a:t>
            </a:r>
          </a:p>
          <a:p>
            <a:pPr marL="514350" indent="-514350">
              <a:buFont typeface="+mj-lt"/>
              <a:buAutoNum type="arabicPeriod"/>
            </a:pPr>
            <a:r>
              <a:rPr lang="en-US" sz="4800" dirty="0" smtClean="0"/>
              <a:t>Trotter, A. New Web Tool Calculates Costs of School </a:t>
            </a:r>
            <a:r>
              <a:rPr lang="en-US" sz="4800" dirty="0"/>
              <a:t>Computer Networks. Education Week; 6/4/2003, Vol. 22 </a:t>
            </a:r>
            <a:r>
              <a:rPr lang="en-US" sz="4800" dirty="0" smtClean="0"/>
              <a:t>(39), p10</a:t>
            </a:r>
          </a:p>
          <a:p>
            <a:pPr marL="514350" indent="-514350">
              <a:buFont typeface="+mj-lt"/>
              <a:buAutoNum type="arabicPeriod"/>
            </a:pPr>
            <a:r>
              <a:rPr lang="en-US" sz="4800" dirty="0" err="1" smtClean="0"/>
              <a:t>CoSN</a:t>
            </a:r>
            <a:r>
              <a:rPr lang="en-US" sz="4800" dirty="0" smtClean="0"/>
              <a:t> K-12 Total Cost of Ownership. </a:t>
            </a:r>
            <a:r>
              <a:rPr lang="en-US" sz="4800" dirty="0"/>
              <a:t>Retrieved from </a:t>
            </a:r>
            <a:r>
              <a:rPr lang="en-US" sz="4800" dirty="0">
                <a:hlinkClick r:id="rId2"/>
              </a:rPr>
              <a:t>http://</a:t>
            </a:r>
            <a:r>
              <a:rPr lang="en-US" sz="4800" dirty="0" smtClean="0">
                <a:hlinkClick r:id="rId2"/>
              </a:rPr>
              <a:t>www.cosn.org/Default.aspx?TabId=5118</a:t>
            </a:r>
            <a:r>
              <a:rPr lang="en-US" sz="4800" dirty="0" smtClean="0"/>
              <a:t> </a:t>
            </a:r>
          </a:p>
          <a:p>
            <a:pPr marL="514350" indent="-514350">
              <a:buFont typeface="+mj-lt"/>
              <a:buAutoNum type="arabicPeriod"/>
            </a:pPr>
            <a:r>
              <a:rPr lang="en-US" sz="4800" dirty="0" smtClean="0"/>
              <a:t>Non-profit Technology and Total Cost of Ownership. </a:t>
            </a:r>
            <a:r>
              <a:rPr lang="en-US" sz="4800" dirty="0"/>
              <a:t>Retrieved from </a:t>
            </a:r>
            <a:r>
              <a:rPr lang="en-US" sz="4800" dirty="0">
                <a:hlinkClick r:id="rId3"/>
              </a:rPr>
              <a:t>http://</a:t>
            </a:r>
            <a:r>
              <a:rPr lang="en-US" sz="4800" dirty="0" smtClean="0">
                <a:hlinkClick r:id="rId3"/>
              </a:rPr>
              <a:t>www.techsoup.org/learningcenter/techplan/page10908.cfm</a:t>
            </a:r>
            <a:r>
              <a:rPr lang="en-US" sz="4800" dirty="0" smtClean="0"/>
              <a:t> </a:t>
            </a:r>
            <a:endParaRPr lang="en-US" sz="4800" dirty="0"/>
          </a:p>
          <a:p>
            <a:pPr marL="0" indent="0">
              <a:buNone/>
            </a:pPr>
            <a:endParaRPr lang="en-US" dirty="0"/>
          </a:p>
        </p:txBody>
      </p:sp>
    </p:spTree>
    <p:extLst>
      <p:ext uri="{BB962C8B-B14F-4D97-AF65-F5344CB8AC3E}">
        <p14:creationId xmlns:p14="http://schemas.microsoft.com/office/powerpoint/2010/main" val="36655075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normAutofit/>
          </a:bodyPr>
          <a:lstStyle/>
          <a:p>
            <a:pPr eaLnBrk="1" hangingPunct="1">
              <a:defRPr/>
            </a:pPr>
            <a:r>
              <a:rPr lang="en-US" sz="6500" dirty="0">
                <a:effectLst>
                  <a:outerShdw blurRad="38100" dist="38100" dir="2700000" algn="tl">
                    <a:srgbClr val="0064E2"/>
                  </a:outerShdw>
                </a:effectLst>
                <a:latin typeface="Corbel" charset="0"/>
                <a:ea typeface="ＭＳ Ｐゴシック" charset="0"/>
                <a:cs typeface="ＭＳ Ｐゴシック" charset="0"/>
              </a:rPr>
              <a:t>Research: Study #1</a:t>
            </a:r>
          </a:p>
        </p:txBody>
      </p:sp>
      <p:sp>
        <p:nvSpPr>
          <p:cNvPr id="3" name="Content Placeholder 2"/>
          <p:cNvSpPr>
            <a:spLocks noGrp="1"/>
          </p:cNvSpPr>
          <p:nvPr>
            <p:ph idx="1"/>
          </p:nvPr>
        </p:nvSpPr>
        <p:spPr/>
        <p:txBody>
          <a:bodyPr wrap="square" numCol="1" anchor="t" anchorCtr="0" compatLnSpc="1">
            <a:prstTxWarp prst="textNoShape">
              <a:avLst/>
            </a:prstTxWarp>
            <a:noAutofit/>
          </a:bodyPr>
          <a:lstStyle/>
          <a:p>
            <a:pPr eaLnBrk="1" hangingPunct="1">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There are studies in education which exist that corroborate the argument that technology and its integration in the classroom  promotes student learning.</a:t>
            </a:r>
          </a:p>
          <a:p>
            <a:pPr eaLnBrk="1" hangingPunct="1">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Based on an international study conducted by </a:t>
            </a:r>
            <a:r>
              <a:rPr lang="en-US" sz="2600" dirty="0" err="1">
                <a:effectLst>
                  <a:outerShdw blurRad="38100" dist="38100" dir="2700000" algn="tl">
                    <a:srgbClr val="0064E2"/>
                  </a:outerShdw>
                </a:effectLst>
                <a:latin typeface="Corbel" charset="0"/>
                <a:ea typeface="ＭＳ Ｐゴシック" charset="0"/>
                <a:cs typeface="ＭＳ Ｐゴシック" charset="0"/>
              </a:rPr>
              <a:t>Bransford</a:t>
            </a:r>
            <a:r>
              <a:rPr lang="en-US" sz="2600" dirty="0">
                <a:effectLst>
                  <a:outerShdw blurRad="38100" dist="38100" dir="2700000" algn="tl">
                    <a:srgbClr val="0064E2"/>
                  </a:outerShdw>
                </a:effectLst>
                <a:latin typeface="Corbel" charset="0"/>
                <a:ea typeface="ＭＳ Ｐゴシック" charset="0"/>
                <a:cs typeface="ＭＳ Ｐゴシック" charset="0"/>
              </a:rPr>
              <a:t>, Brown, and Cocking, 2000; the team of researchers examined the use of technological tools and resources in the classroom. </a:t>
            </a:r>
          </a:p>
          <a:p>
            <a:pPr eaLnBrk="1" hangingPunct="1">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 In the study, students used online research to search for information, design products, and publish results.</a:t>
            </a:r>
          </a:p>
          <a:p>
            <a:pPr eaLnBrk="1" hangingPunct="1">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The study found that practicing the use of technology in the classroom fostered greater student outcomes. </a:t>
            </a:r>
          </a:p>
        </p:txBody>
      </p:sp>
      <p:pic>
        <p:nvPicPr>
          <p:cNvPr id="5" name="Sound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2369091925"/>
      </p:ext>
    </p:extLst>
  </p:cSld>
  <p:clrMapOvr>
    <a:masterClrMapping/>
  </p:clrMapOvr>
  <mc:AlternateContent xmlns:mc="http://schemas.openxmlformats.org/markup-compatibility/2006" xmlns:p14="http://schemas.microsoft.com/office/powerpoint/2010/main">
    <mc:Choice Requires="p14">
      <p:transition spd="slow" p14:dur="2000" advTm="24158"/>
    </mc:Choice>
    <mc:Fallback xmlns="">
      <p:transition xmlns:p14="http://schemas.microsoft.com/office/powerpoint/2010/main" spd="slow" advTm="2415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normAutofit/>
          </a:bodyPr>
          <a:lstStyle/>
          <a:p>
            <a:pPr eaLnBrk="1" hangingPunct="1">
              <a:defRPr/>
            </a:pPr>
            <a:r>
              <a:rPr lang="en-US" sz="6500" dirty="0">
                <a:effectLst>
                  <a:outerShdw blurRad="38100" dist="38100" dir="2700000" algn="tl">
                    <a:srgbClr val="0064E2"/>
                  </a:outerShdw>
                </a:effectLst>
                <a:latin typeface="Corbel" charset="0"/>
                <a:ea typeface="ＭＳ Ｐゴシック" charset="0"/>
                <a:cs typeface="ＭＳ Ｐゴシック" charset="0"/>
              </a:rPr>
              <a:t>Research: Study #2</a:t>
            </a:r>
          </a:p>
        </p:txBody>
      </p:sp>
      <p:sp>
        <p:nvSpPr>
          <p:cNvPr id="3" name="Content Placeholder 2"/>
          <p:cNvSpPr>
            <a:spLocks noGrp="1"/>
          </p:cNvSpPr>
          <p:nvPr>
            <p:ph idx="1"/>
          </p:nvPr>
        </p:nvSpPr>
        <p:spPr/>
        <p:txBody>
          <a:bodyPr wrap="square" numCol="1" anchor="t" anchorCtr="0" compatLnSpc="1">
            <a:prstTxWarp prst="textNoShape">
              <a:avLst/>
            </a:prstTxWarp>
            <a:normAutofit fontScale="92500"/>
          </a:bodyPr>
          <a:lstStyle/>
          <a:p>
            <a:pPr eaLnBrk="1" hangingPunct="1">
              <a:lnSpc>
                <a:spcPct val="90000"/>
              </a:lnSpc>
              <a:defRPr/>
            </a:pPr>
            <a:r>
              <a:rPr lang="en-US">
                <a:effectLst>
                  <a:outerShdw blurRad="38100" dist="38100" dir="2700000" algn="tl">
                    <a:srgbClr val="0064E2"/>
                  </a:outerShdw>
                </a:effectLst>
                <a:latin typeface="Corbel" charset="0"/>
                <a:ea typeface="ＭＳ Ｐゴシック" charset="0"/>
                <a:cs typeface="ＭＳ Ｐゴシック" charset="0"/>
              </a:rPr>
              <a:t>In a study from the University of Washington, a group of researchers examined  whether the application of classroom  technology played a supporting role in meeting pedagogical goals. </a:t>
            </a:r>
          </a:p>
          <a:p>
            <a:pPr eaLnBrk="1" hangingPunct="1">
              <a:lnSpc>
                <a:spcPct val="90000"/>
              </a:lnSpc>
              <a:defRPr/>
            </a:pPr>
            <a:r>
              <a:rPr lang="en-US">
                <a:effectLst>
                  <a:outerShdw blurRad="38100" dist="38100" dir="2700000" algn="tl">
                    <a:srgbClr val="0064E2"/>
                  </a:outerShdw>
                </a:effectLst>
                <a:latin typeface="Corbel" charset="0"/>
                <a:ea typeface="ＭＳ Ｐゴシック" charset="0"/>
                <a:cs typeface="ＭＳ Ｐゴシック" charset="0"/>
              </a:rPr>
              <a:t>The study found that technology-enhanced instruction can support pedagogical choices.</a:t>
            </a:r>
          </a:p>
          <a:p>
            <a:pPr eaLnBrk="1" hangingPunct="1">
              <a:lnSpc>
                <a:spcPct val="90000"/>
              </a:lnSpc>
              <a:defRPr/>
            </a:pPr>
            <a:r>
              <a:rPr lang="en-US">
                <a:effectLst>
                  <a:outerShdw blurRad="38100" dist="38100" dir="2700000" algn="tl">
                    <a:srgbClr val="0064E2"/>
                  </a:outerShdw>
                </a:effectLst>
                <a:latin typeface="Corbel" charset="0"/>
                <a:ea typeface="ＭＳ Ｐゴシック" charset="0"/>
                <a:cs typeface="ＭＳ Ｐゴシック" charset="0"/>
              </a:rPr>
              <a:t>Moreover, it was discovered that the application of technology brought about tremendous benefits in the classroom and provides instructors with clear and measurable goals.  </a:t>
            </a:r>
          </a:p>
        </p:txBody>
      </p:sp>
    </p:spTree>
    <p:extLst>
      <p:ext uri="{BB962C8B-B14F-4D97-AF65-F5344CB8AC3E}">
        <p14:creationId xmlns:p14="http://schemas.microsoft.com/office/powerpoint/2010/main" val="3555976725"/>
      </p:ext>
    </p:extLst>
  </p:cSld>
  <p:clrMapOvr>
    <a:masterClrMapping/>
  </p:clrMapOvr>
  <mc:AlternateContent xmlns:mc="http://schemas.openxmlformats.org/markup-compatibility/2006" xmlns:p14="http://schemas.microsoft.com/office/powerpoint/2010/main">
    <mc:Choice Requires="p14">
      <p:transition spd="slow" p14:dur="2000" advTm="25486"/>
    </mc:Choice>
    <mc:Fallback xmlns="">
      <p:transition xmlns:p14="http://schemas.microsoft.com/office/powerpoint/2010/main" spd="slow" advTm="25486"/>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normAutofit/>
          </a:bodyPr>
          <a:lstStyle/>
          <a:p>
            <a:pPr eaLnBrk="1" hangingPunct="1">
              <a:defRPr/>
            </a:pPr>
            <a:r>
              <a:rPr lang="en-US" sz="6500" dirty="0">
                <a:effectLst>
                  <a:outerShdw blurRad="38100" dist="38100" dir="2700000" algn="tl">
                    <a:srgbClr val="0064E2"/>
                  </a:outerShdw>
                </a:effectLst>
                <a:latin typeface="Corbel" charset="0"/>
                <a:ea typeface="ＭＳ Ｐゴシック" charset="0"/>
                <a:cs typeface="ＭＳ Ｐゴシック" charset="0"/>
              </a:rPr>
              <a:t>Research Study #3</a:t>
            </a:r>
          </a:p>
        </p:txBody>
      </p:sp>
      <p:sp>
        <p:nvSpPr>
          <p:cNvPr id="3" name="Content Placeholder 2"/>
          <p:cNvSpPr>
            <a:spLocks noGrp="1"/>
          </p:cNvSpPr>
          <p:nvPr>
            <p:ph idx="1"/>
          </p:nvPr>
        </p:nvSpPr>
        <p:spPr/>
        <p:txBody>
          <a:bodyPr wrap="square" numCol="1" anchor="t" anchorCtr="0" compatLnSpc="1">
            <a:prstTxWarp prst="textNoShape">
              <a:avLst/>
            </a:prstTxWarp>
            <a:noAutofit/>
          </a:bodyPr>
          <a:lstStyle/>
          <a:p>
            <a:pPr eaLnBrk="1" hangingPunct="1">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Research out of the Connecticut Department of Education, sought to examine whether adolescent literacy can be enhanced through the integration of technology in the classroom. </a:t>
            </a:r>
          </a:p>
          <a:p>
            <a:pPr eaLnBrk="1" hangingPunct="1">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Through research conducted by the Department of Education it has been discovered that using technology as an instructional intervention tool to achieve literacy among students has improved students proficiency in reading.</a:t>
            </a:r>
          </a:p>
          <a:p>
            <a:pPr eaLnBrk="1" hangingPunct="1">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 This is due to the structure of online resources and how they sub conscientiously compel students to develop skills that promote proficiency in literacy.  </a:t>
            </a:r>
          </a:p>
        </p:txBody>
      </p:sp>
    </p:spTree>
    <p:extLst>
      <p:ext uri="{BB962C8B-B14F-4D97-AF65-F5344CB8AC3E}">
        <p14:creationId xmlns:p14="http://schemas.microsoft.com/office/powerpoint/2010/main" val="2055620071"/>
      </p:ext>
    </p:extLst>
  </p:cSld>
  <p:clrMapOvr>
    <a:masterClrMapping/>
  </p:clrMapOvr>
  <mc:AlternateContent xmlns:mc="http://schemas.openxmlformats.org/markup-compatibility/2006" xmlns:p14="http://schemas.microsoft.com/office/powerpoint/2010/main">
    <mc:Choice Requires="p14">
      <p:transition spd="slow" p14:dur="2000" advTm="31664"/>
    </mc:Choice>
    <mc:Fallback xmlns="">
      <p:transition xmlns:p14="http://schemas.microsoft.com/office/powerpoint/2010/main" spd="slow" advTm="31664"/>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wrap="square" numCol="1" anchorCtr="0" compatLnSpc="1">
            <a:prstTxWarp prst="textNoShape">
              <a:avLst/>
            </a:prstTxWarp>
            <a:normAutofit/>
          </a:bodyPr>
          <a:lstStyle/>
          <a:p>
            <a:pPr>
              <a:defRPr/>
            </a:pPr>
            <a:r>
              <a:rPr lang="en-US" sz="6500" dirty="0">
                <a:effectLst>
                  <a:outerShdw blurRad="38100" dist="38100" dir="2700000" algn="tl">
                    <a:srgbClr val="0064E2"/>
                  </a:outerShdw>
                </a:effectLst>
                <a:latin typeface="Corbel" charset="0"/>
                <a:ea typeface="ＭＳ Ｐゴシック" charset="0"/>
                <a:cs typeface="ＭＳ Ｐゴシック" charset="0"/>
              </a:rPr>
              <a:t>Research Study #4 </a:t>
            </a:r>
          </a:p>
        </p:txBody>
      </p:sp>
      <p:sp>
        <p:nvSpPr>
          <p:cNvPr id="3" name="Content Placeholder 2"/>
          <p:cNvSpPr>
            <a:spLocks noGrp="1"/>
          </p:cNvSpPr>
          <p:nvPr>
            <p:ph idx="1"/>
          </p:nvPr>
        </p:nvSpPr>
        <p:spPr/>
        <p:txBody>
          <a:bodyPr wrap="square" numCol="1" anchor="t" anchorCtr="0" compatLnSpc="1">
            <a:prstTxWarp prst="textNoShape">
              <a:avLst/>
            </a:prstTxWarp>
            <a:noAutofit/>
          </a:bodyPr>
          <a:lstStyle/>
          <a:p>
            <a:pPr>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To determine the effectiveness of web-based instruction relative to classroom instruction </a:t>
            </a:r>
            <a:r>
              <a:rPr lang="en-US" sz="2600" dirty="0" err="1">
                <a:effectLst>
                  <a:outerShdw blurRad="38100" dist="38100" dir="2700000" algn="tl">
                    <a:srgbClr val="0064E2"/>
                  </a:outerShdw>
                </a:effectLst>
                <a:latin typeface="Corbel" charset="0"/>
                <a:ea typeface="ＭＳ Ｐゴシック" charset="0"/>
                <a:cs typeface="ＭＳ Ｐゴシック" charset="0"/>
              </a:rPr>
              <a:t>Sitzmann</a:t>
            </a:r>
            <a:r>
              <a:rPr lang="en-US" sz="2600" dirty="0">
                <a:effectLst>
                  <a:outerShdw blurRad="38100" dist="38100" dir="2700000" algn="tl">
                    <a:srgbClr val="0064E2"/>
                  </a:outerShdw>
                </a:effectLst>
                <a:latin typeface="Corbel" charset="0"/>
                <a:ea typeface="ＭＳ Ｐゴシック" charset="0"/>
                <a:cs typeface="ＭＳ Ｐゴシック" charset="0"/>
              </a:rPr>
              <a:t>, </a:t>
            </a:r>
            <a:r>
              <a:rPr lang="en-US" sz="2600" dirty="0" err="1">
                <a:effectLst>
                  <a:outerShdw blurRad="38100" dist="38100" dir="2700000" algn="tl">
                    <a:srgbClr val="0064E2"/>
                  </a:outerShdw>
                </a:effectLst>
                <a:latin typeface="Corbel" charset="0"/>
                <a:ea typeface="ＭＳ Ｐゴシック" charset="0"/>
                <a:cs typeface="ＭＳ Ｐゴシック" charset="0"/>
              </a:rPr>
              <a:t>Kraiger</a:t>
            </a:r>
            <a:r>
              <a:rPr lang="en-US" sz="2600" dirty="0">
                <a:effectLst>
                  <a:outerShdw blurRad="38100" dist="38100" dir="2700000" algn="tl">
                    <a:srgbClr val="0064E2"/>
                  </a:outerShdw>
                </a:effectLst>
                <a:latin typeface="Corbel" charset="0"/>
                <a:ea typeface="ＭＳ Ｐゴシック" charset="0"/>
                <a:cs typeface="ＭＳ Ｐゴシック" charset="0"/>
              </a:rPr>
              <a:t>, Stewart, and Wisher used meta-analytic techniques to examine whether technology has any merit as a vital instructional tool in education. </a:t>
            </a:r>
          </a:p>
          <a:p>
            <a:pPr>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The overall results indicate that WBI was 6% more effective than CI for teaching declarative knowledge.</a:t>
            </a:r>
          </a:p>
          <a:p>
            <a:pPr>
              <a:lnSpc>
                <a:spcPct val="90000"/>
              </a:lnSpc>
              <a:defRPr/>
            </a:pPr>
            <a:r>
              <a:rPr lang="en-US" sz="2600" dirty="0">
                <a:effectLst>
                  <a:outerShdw blurRad="38100" dist="38100" dir="2700000" algn="tl">
                    <a:srgbClr val="0064E2"/>
                  </a:outerShdw>
                </a:effectLst>
                <a:latin typeface="Corbel" charset="0"/>
                <a:ea typeface="ＭＳ Ｐゴシック" charset="0"/>
                <a:cs typeface="ＭＳ Ｐゴシック" charset="0"/>
              </a:rPr>
              <a:t>Finally, WBI was 19% more effective when teaching declarative knowledge when web-based trainees were provided with control, in long courses, and when trainees practiced the training material and received feedback during the training. </a:t>
            </a:r>
          </a:p>
        </p:txBody>
      </p:sp>
    </p:spTree>
    <p:extLst>
      <p:ext uri="{BB962C8B-B14F-4D97-AF65-F5344CB8AC3E}">
        <p14:creationId xmlns:p14="http://schemas.microsoft.com/office/powerpoint/2010/main" val="3540536047"/>
      </p:ext>
    </p:extLst>
  </p:cSld>
  <p:clrMapOvr>
    <a:masterClrMapping/>
  </p:clrMapOvr>
  <mc:AlternateContent xmlns:mc="http://schemas.openxmlformats.org/markup-compatibility/2006" xmlns:p14="http://schemas.microsoft.com/office/powerpoint/2010/main">
    <mc:Choice Requires="p14">
      <p:transition spd="slow" p14:dur="2000" advTm="28795"/>
    </mc:Choice>
    <mc:Fallback xmlns="">
      <p:transition xmlns:p14="http://schemas.microsoft.com/office/powerpoint/2010/main" spd="slow" advTm="28795"/>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normAutofit/>
          </a:bodyPr>
          <a:lstStyle/>
          <a:p>
            <a:r>
              <a:rPr lang="en-US" sz="6000" dirty="0" smtClean="0"/>
              <a:t>Cost of Ownership	</a:t>
            </a:r>
            <a:endParaRPr lang="en-US" sz="6000" dirty="0"/>
          </a:p>
        </p:txBody>
      </p:sp>
      <p:sp>
        <p:nvSpPr>
          <p:cNvPr id="7" name="Subtitle 6"/>
          <p:cNvSpPr>
            <a:spLocks noGrp="1"/>
          </p:cNvSpPr>
          <p:nvPr>
            <p:ph type="subTitle" idx="1"/>
          </p:nvPr>
        </p:nvSpPr>
        <p:spPr/>
        <p:txBody>
          <a:bodyPr/>
          <a:lstStyle/>
          <a:p>
            <a:r>
              <a:rPr lang="en-US" sz="3600" dirty="0" smtClean="0"/>
              <a:t>Tangible and Intangible</a:t>
            </a:r>
          </a:p>
          <a:p>
            <a:endParaRPr lang="en-US" dirty="0"/>
          </a:p>
        </p:txBody>
      </p:sp>
      <p:pic>
        <p:nvPicPr>
          <p:cNvPr id="2" name="Picture 1"/>
          <p:cNvPicPr>
            <a:picLocks noChangeAspect="1"/>
          </p:cNvPicPr>
          <p:nvPr/>
        </p:nvPicPr>
        <p:blipFill>
          <a:blip r:embed="rId5">
            <a:alphaModFix amt="22000"/>
          </a:blip>
          <a:stretch>
            <a:fillRect/>
          </a:stretch>
        </p:blipFill>
        <p:spPr>
          <a:xfrm>
            <a:off x="-519175" y="561414"/>
            <a:ext cx="9144000" cy="6078071"/>
          </a:xfrm>
          <a:prstGeom prst="rect">
            <a:avLst/>
          </a:prstGeom>
          <a:ln>
            <a:noFill/>
          </a:ln>
        </p:spPr>
      </p:pic>
      <p:pic>
        <p:nvPicPr>
          <p:cNvPr id="3" name="Sound 2">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178800" y="5892800"/>
            <a:ext cx="812800" cy="812800"/>
          </a:xfrm>
          <a:prstGeom prst="rect">
            <a:avLst/>
          </a:prstGeom>
        </p:spPr>
      </p:pic>
    </p:spTree>
    <p:extLst>
      <p:ext uri="{BB962C8B-B14F-4D97-AF65-F5344CB8AC3E}">
        <p14:creationId xmlns:p14="http://schemas.microsoft.com/office/powerpoint/2010/main" val="1918948650"/>
      </p:ext>
    </p:extLst>
  </p:cSld>
  <p:clrMapOvr>
    <a:masterClrMapping/>
  </p:clrMapOvr>
  <mc:AlternateContent xmlns:mc="http://schemas.openxmlformats.org/markup-compatibility/2006" xmlns:p14="http://schemas.microsoft.com/office/powerpoint/2010/main">
    <mc:Choice Requires="p14">
      <p:transition spd="slow" p14:dur="2000" advTm="11723"/>
    </mc:Choice>
    <mc:Fallback xmlns="">
      <p:transition xmlns:p14="http://schemas.microsoft.com/office/powerpoint/2010/main" spd="slow" advTm="117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6000" dirty="0" smtClean="0"/>
              <a:t>Intangible Factors</a:t>
            </a:r>
            <a:endParaRPr lang="en-US" sz="6000" dirty="0"/>
          </a:p>
        </p:txBody>
      </p:sp>
      <p:sp>
        <p:nvSpPr>
          <p:cNvPr id="3" name="Content Placeholder 2"/>
          <p:cNvSpPr>
            <a:spLocks noGrp="1"/>
          </p:cNvSpPr>
          <p:nvPr>
            <p:ph idx="1"/>
          </p:nvPr>
        </p:nvSpPr>
        <p:spPr/>
        <p:txBody>
          <a:bodyPr/>
          <a:lstStyle/>
          <a:p>
            <a:pPr marL="0" indent="0">
              <a:buNone/>
            </a:pPr>
            <a:endParaRPr lang="en-US" dirty="0" smtClean="0"/>
          </a:p>
          <a:p>
            <a:pPr marL="0" indent="0">
              <a:buNone/>
            </a:pPr>
            <a:r>
              <a:rPr lang="en-US" sz="3700" dirty="0" smtClean="0"/>
              <a:t>Aside from the concrete costs associated with technology implementation, administrators must be aware of certain immeasurable factors destined to occur throughout the process. </a:t>
            </a:r>
            <a:endParaRPr lang="en-US" sz="3700" dirty="0"/>
          </a:p>
        </p:txBody>
      </p:sp>
      <p:pic>
        <p:nvPicPr>
          <p:cNvPr id="5" name="Sound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8178800" y="5994398"/>
            <a:ext cx="812800" cy="812800"/>
          </a:xfrm>
          <a:prstGeom prst="rect">
            <a:avLst/>
          </a:prstGeom>
        </p:spPr>
      </p:pic>
    </p:spTree>
    <p:extLst>
      <p:ext uri="{BB962C8B-B14F-4D97-AF65-F5344CB8AC3E}">
        <p14:creationId xmlns:p14="http://schemas.microsoft.com/office/powerpoint/2010/main" val="2988742240"/>
      </p:ext>
    </p:extLst>
  </p:cSld>
  <p:clrMapOvr>
    <a:masterClrMapping/>
  </p:clrMapOvr>
  <mc:AlternateContent xmlns:mc="http://schemas.openxmlformats.org/markup-compatibility/2006" xmlns:p14="http://schemas.microsoft.com/office/powerpoint/2010/main">
    <mc:Choice Requires="p14">
      <p:transition spd="slow" p14:dur="2000" advTm="14269"/>
    </mc:Choice>
    <mc:Fallback xmlns="">
      <p:transition xmlns:p14="http://schemas.microsoft.com/office/powerpoint/2010/main" spd="slow" advTm="142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Adjustment Period</a:t>
            </a:r>
            <a:endParaRPr lang="en-US" dirty="0"/>
          </a:p>
        </p:txBody>
      </p:sp>
      <p:sp>
        <p:nvSpPr>
          <p:cNvPr id="3" name="Content Placeholder 2"/>
          <p:cNvSpPr>
            <a:spLocks noGrp="1"/>
          </p:cNvSpPr>
          <p:nvPr>
            <p:ph sz="half" idx="1"/>
          </p:nvPr>
        </p:nvSpPr>
        <p:spPr/>
        <p:txBody>
          <a:bodyPr/>
          <a:lstStyle/>
          <a:p>
            <a:r>
              <a:rPr lang="en-US" dirty="0" smtClean="0"/>
              <a:t>Programs adapted to meet local needs</a:t>
            </a:r>
          </a:p>
          <a:p>
            <a:r>
              <a:rPr lang="en-US" dirty="0" smtClean="0"/>
              <a:t>Invention/modification necessary part of process</a:t>
            </a:r>
          </a:p>
          <a:p>
            <a:r>
              <a:rPr lang="en-US" dirty="0" smtClean="0"/>
              <a:t>Leaders must avoid denying concerns raised by users</a:t>
            </a:r>
            <a:endParaRPr lang="en-US" dirty="0"/>
          </a:p>
        </p:txBody>
      </p:sp>
      <p:sp>
        <p:nvSpPr>
          <p:cNvPr id="7" name="Content Placeholder 6"/>
          <p:cNvSpPr>
            <a:spLocks noGrp="1"/>
          </p:cNvSpPr>
          <p:nvPr>
            <p:ph sz="half" idx="2"/>
          </p:nvPr>
        </p:nvSpPr>
        <p:spPr/>
        <p:txBody>
          <a:bodyPr/>
          <a:lstStyle/>
          <a:p>
            <a:endParaRPr lang="en-US" dirty="0"/>
          </a:p>
        </p:txBody>
      </p:sp>
      <p:pic>
        <p:nvPicPr>
          <p:cNvPr id="4" name="Picture 3"/>
          <p:cNvPicPr>
            <a:picLocks noChangeAspect="1"/>
          </p:cNvPicPr>
          <p:nvPr/>
        </p:nvPicPr>
        <p:blipFill>
          <a:blip r:embed="rId2"/>
          <a:stretch>
            <a:fillRect/>
          </a:stretch>
        </p:blipFill>
        <p:spPr>
          <a:xfrm>
            <a:off x="4572000" y="2519419"/>
            <a:ext cx="3657600" cy="2407920"/>
          </a:xfrm>
          <a:prstGeom prst="rect">
            <a:avLst/>
          </a:prstGeom>
        </p:spPr>
      </p:pic>
    </p:spTree>
    <p:extLst>
      <p:ext uri="{BB962C8B-B14F-4D97-AF65-F5344CB8AC3E}">
        <p14:creationId xmlns:p14="http://schemas.microsoft.com/office/powerpoint/2010/main" val="210621285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875</TotalTime>
  <Words>1586</Words>
  <Application>Microsoft Office PowerPoint</Application>
  <PresentationFormat>On-screen Show (4:3)</PresentationFormat>
  <Paragraphs>144</Paragraphs>
  <Slides>27</Slides>
  <Notes>1</Notes>
  <HiddenSlides>0</HiddenSlides>
  <MMClips>9</MMClips>
  <ScaleCrop>false</ScaleCrop>
  <HeadingPairs>
    <vt:vector size="4" baseType="variant">
      <vt:variant>
        <vt:lpstr>Theme</vt:lpstr>
      </vt:variant>
      <vt:variant>
        <vt:i4>1</vt:i4>
      </vt:variant>
      <vt:variant>
        <vt:lpstr>Slide Titles</vt:lpstr>
      </vt:variant>
      <vt:variant>
        <vt:i4>27</vt:i4>
      </vt:variant>
    </vt:vector>
  </HeadingPairs>
  <TitlesOfParts>
    <vt:vector size="28" baseType="lpstr">
      <vt:lpstr>Office Theme</vt:lpstr>
      <vt:lpstr>Technology in Education</vt:lpstr>
      <vt:lpstr>Technology in Education </vt:lpstr>
      <vt:lpstr>Research: Study #1</vt:lpstr>
      <vt:lpstr>Research: Study #2</vt:lpstr>
      <vt:lpstr>Research Study #3</vt:lpstr>
      <vt:lpstr>Research Study #4 </vt:lpstr>
      <vt:lpstr>Cost of Ownership </vt:lpstr>
      <vt:lpstr>Intangible Factors</vt:lpstr>
      <vt:lpstr>Adjustment Period</vt:lpstr>
      <vt:lpstr>Missed Opportunities</vt:lpstr>
      <vt:lpstr>Shift Shock</vt:lpstr>
      <vt:lpstr>Unmet Expectations</vt:lpstr>
      <vt:lpstr>Total Cost of Ownership</vt:lpstr>
      <vt:lpstr>Product Cost and Associated Costs</vt:lpstr>
      <vt:lpstr>Environmental Costs</vt:lpstr>
      <vt:lpstr>Training = Hours = $$$</vt:lpstr>
      <vt:lpstr>Replacement Cycle</vt:lpstr>
      <vt:lpstr>Practical Application: The Cost of iPads in One Classroom</vt:lpstr>
      <vt:lpstr>Product Cost and Associated Costs</vt:lpstr>
      <vt:lpstr>Environmental Cost</vt:lpstr>
      <vt:lpstr>Training</vt:lpstr>
      <vt:lpstr>Upgrades, Replacement, Expansion</vt:lpstr>
      <vt:lpstr>Funding </vt:lpstr>
      <vt:lpstr>Analysis and Conclusion</vt:lpstr>
      <vt:lpstr>Articles Related to TCO</vt:lpstr>
      <vt:lpstr>Picture Credits (for web-acquired  pictures)</vt:lpstr>
      <vt:lpstr>Bibliography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Cost of Ownership </dc:title>
  <dc:creator>Daniel Monaghan</dc:creator>
  <cp:lastModifiedBy>DanMonaghan</cp:lastModifiedBy>
  <cp:revision>43</cp:revision>
  <dcterms:created xsi:type="dcterms:W3CDTF">2012-04-13T00:23:27Z</dcterms:created>
  <dcterms:modified xsi:type="dcterms:W3CDTF">2012-04-18T11:26:06Z</dcterms:modified>
</cp:coreProperties>
</file>